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3"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2" autoAdjust="0"/>
    <p:restoredTop sz="94660"/>
  </p:normalViewPr>
  <p:slideViewPr>
    <p:cSldViewPr>
      <p:cViewPr>
        <p:scale>
          <a:sx n="97" d="100"/>
          <a:sy n="97" d="100"/>
        </p:scale>
        <p:origin x="112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it-IT" smtClean="0"/>
              <a:t>Fare clic per modificare stile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3FF8A59-6B32-4A66-BADE-B74EEE2B1E06}" type="datetimeFigureOut">
              <a:rPr lang="it-IT" smtClean="0"/>
              <a:t>09/03/16</a:t>
            </a:fld>
            <a:endParaRPr lang="it-IT"/>
          </a:p>
        </p:txBody>
      </p:sp>
      <p:sp>
        <p:nvSpPr>
          <p:cNvPr id="5" name="Footer Placeholder 4"/>
          <p:cNvSpPr>
            <a:spLocks noGrp="1"/>
          </p:cNvSpPr>
          <p:nvPr>
            <p:ph type="ftr" sz="quarter" idx="11"/>
          </p:nvPr>
        </p:nvSpPr>
        <p:spPr>
          <a:xfrm>
            <a:off x="1921934" y="5054602"/>
            <a:ext cx="4064860" cy="279400"/>
          </a:xfrm>
        </p:spPr>
        <p:txBody>
          <a:bodyPr/>
          <a:lstStyle/>
          <a:p>
            <a:endParaRPr lang="it-IT"/>
          </a:p>
        </p:txBody>
      </p:sp>
      <p:sp>
        <p:nvSpPr>
          <p:cNvPr id="6" name="Slide Number Placeholder 5"/>
          <p:cNvSpPr>
            <a:spLocks noGrp="1"/>
          </p:cNvSpPr>
          <p:nvPr>
            <p:ph type="sldNum" sz="quarter" idx="12"/>
          </p:nvPr>
        </p:nvSpPr>
        <p:spPr>
          <a:xfrm>
            <a:off x="6817317" y="5054602"/>
            <a:ext cx="413483" cy="279400"/>
          </a:xfrm>
        </p:spPr>
        <p:txBody>
          <a:bodyPr/>
          <a:lstStyle/>
          <a:p>
            <a:fld id="{22373ED9-0AAC-4BC0-920D-BFC4D01DE7BC}" type="slidenum">
              <a:rPr lang="it-IT" smtClean="0"/>
              <a:t>‹n.›</a:t>
            </a:fld>
            <a:endParaRPr lang="it-IT"/>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45752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13FF8A59-6B32-4A66-BADE-B74EEE2B1E06}" type="datetimeFigureOut">
              <a:rPr lang="it-IT" smtClean="0"/>
              <a:t>09/03/16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373ED9-0AAC-4BC0-920D-BFC4D01DE7BC}" type="slidenum">
              <a:rPr lang="it-IT" smtClean="0"/>
              <a:t>‹n.›</a:t>
            </a:fld>
            <a:endParaRPr lang="it-IT"/>
          </a:p>
        </p:txBody>
      </p:sp>
    </p:spTree>
    <p:extLst>
      <p:ext uri="{BB962C8B-B14F-4D97-AF65-F5344CB8AC3E}">
        <p14:creationId xmlns:p14="http://schemas.microsoft.com/office/powerpoint/2010/main" val="108928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13FF8A59-6B32-4A66-BADE-B74EEE2B1E06}" type="datetimeFigureOut">
              <a:rPr lang="it-IT" smtClean="0"/>
              <a:t>09/03/16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373ED9-0AAC-4BC0-920D-BFC4D01DE7BC}" type="slidenum">
              <a:rPr lang="it-IT" smtClean="0"/>
              <a:t>‹n.›</a:t>
            </a:fld>
            <a:endParaRPr lang="it-IT"/>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921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it-IT" smtClean="0"/>
              <a:t>Fare clic per modificare stile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13FF8A59-6B32-4A66-BADE-B74EEE2B1E06}" type="datetimeFigureOut">
              <a:rPr lang="it-IT" smtClean="0"/>
              <a:t>09/03/16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373ED9-0AAC-4BC0-920D-BFC4D01DE7BC}" type="slidenum">
              <a:rPr lang="it-IT" smtClean="0"/>
              <a:t>‹n.›</a:t>
            </a:fld>
            <a:endParaRPr lang="it-IT"/>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808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13FF8A59-6B32-4A66-BADE-B74EEE2B1E06}" type="datetimeFigureOut">
              <a:rPr lang="it-IT" smtClean="0"/>
              <a:t>09/03/16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373ED9-0AAC-4BC0-920D-BFC4D01DE7BC}" type="slidenum">
              <a:rPr lang="it-IT" smtClean="0"/>
              <a:t>‹n.›</a:t>
            </a:fld>
            <a:endParaRPr lang="it-IT"/>
          </a:p>
        </p:txBody>
      </p:sp>
    </p:spTree>
    <p:extLst>
      <p:ext uri="{BB962C8B-B14F-4D97-AF65-F5344CB8AC3E}">
        <p14:creationId xmlns:p14="http://schemas.microsoft.com/office/powerpoint/2010/main" val="1563344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it-IT" smtClean="0"/>
              <a:t>Fare clic per modificare stile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13FF8A59-6B32-4A66-BADE-B74EEE2B1E06}" type="datetimeFigureOut">
              <a:rPr lang="it-IT" smtClean="0"/>
              <a:t>09/03/16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373ED9-0AAC-4BC0-920D-BFC4D01DE7BC}" type="slidenum">
              <a:rPr lang="it-IT" smtClean="0"/>
              <a:t>‹n.›</a:t>
            </a:fld>
            <a:endParaRPr lang="it-IT"/>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808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it-IT" smtClean="0"/>
              <a:t>Fare clic per modificare stile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13FF8A59-6B32-4A66-BADE-B74EEE2B1E06}" type="datetimeFigureOut">
              <a:rPr lang="it-IT" smtClean="0"/>
              <a:t>09/03/16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373ED9-0AAC-4BC0-920D-BFC4D01DE7BC}" type="slidenum">
              <a:rPr lang="it-IT" smtClean="0"/>
              <a:t>‹n.›</a:t>
            </a:fld>
            <a:endParaRPr lang="it-IT"/>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5798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stile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3FF8A59-6B32-4A66-BADE-B74EEE2B1E06}" type="datetimeFigureOut">
              <a:rPr lang="it-IT" smtClean="0"/>
              <a:t>09/03/16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373ED9-0AAC-4BC0-920D-BFC4D01DE7BC}" type="slidenum">
              <a:rPr lang="it-IT" smtClean="0"/>
              <a:t>‹n.›</a:t>
            </a:fld>
            <a:endParaRPr lang="it-IT"/>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037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3FF8A59-6B32-4A66-BADE-B74EEE2B1E06}" type="datetimeFigureOut">
              <a:rPr lang="it-IT" smtClean="0"/>
              <a:t>09/03/16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373ED9-0AAC-4BC0-920D-BFC4D01DE7BC}" type="slidenum">
              <a:rPr lang="it-IT" smtClean="0"/>
              <a:t>‹n.›</a:t>
            </a:fld>
            <a:endParaRPr lang="it-IT"/>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3009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3FF8A59-6B32-4A66-BADE-B74EEE2B1E06}" type="datetimeFigureOut">
              <a:rPr lang="it-IT" smtClean="0"/>
              <a:t>09/03/16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373ED9-0AAC-4BC0-920D-BFC4D01DE7BC}" type="slidenum">
              <a:rPr lang="it-IT" smtClean="0"/>
              <a:t>‹n.›</a:t>
            </a:fld>
            <a:endParaRPr lang="it-IT"/>
          </a:p>
        </p:txBody>
      </p:sp>
    </p:spTree>
    <p:extLst>
      <p:ext uri="{BB962C8B-B14F-4D97-AF65-F5344CB8AC3E}">
        <p14:creationId xmlns:p14="http://schemas.microsoft.com/office/powerpoint/2010/main" val="11640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13FF8A59-6B32-4A66-BADE-B74EEE2B1E06}" type="datetimeFigureOut">
              <a:rPr lang="it-IT" smtClean="0"/>
              <a:t>09/03/16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373ED9-0AAC-4BC0-920D-BFC4D01DE7BC}" type="slidenum">
              <a:rPr lang="it-IT" smtClean="0"/>
              <a:t>‹n.›</a:t>
            </a:fld>
            <a:endParaRPr lang="it-IT"/>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718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3FF8A59-6B32-4A66-BADE-B74EEE2B1E06}" type="datetimeFigureOut">
              <a:rPr lang="it-IT" smtClean="0"/>
              <a:t>09/03/16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373ED9-0AAC-4BC0-920D-BFC4D01DE7BC}" type="slidenum">
              <a:rPr lang="it-IT" smtClean="0"/>
              <a:t>‹n.›</a:t>
            </a:fld>
            <a:endParaRPr lang="it-IT"/>
          </a:p>
        </p:txBody>
      </p:sp>
    </p:spTree>
    <p:extLst>
      <p:ext uri="{BB962C8B-B14F-4D97-AF65-F5344CB8AC3E}">
        <p14:creationId xmlns:p14="http://schemas.microsoft.com/office/powerpoint/2010/main" val="70477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3FF8A59-6B32-4A66-BADE-B74EEE2B1E06}" type="datetimeFigureOut">
              <a:rPr lang="it-IT" smtClean="0"/>
              <a:t>09/03/16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2373ED9-0AAC-4BC0-920D-BFC4D01DE7BC}" type="slidenum">
              <a:rPr lang="it-IT" smtClean="0"/>
              <a:t>‹n.›</a:t>
            </a:fld>
            <a:endParaRPr lang="it-IT"/>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17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13FF8A59-6B32-4A66-BADE-B74EEE2B1E06}" type="datetimeFigureOut">
              <a:rPr lang="it-IT" smtClean="0"/>
              <a:t>09/03/16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2373ED9-0AAC-4BC0-920D-BFC4D01DE7BC}" type="slidenum">
              <a:rPr lang="it-IT" smtClean="0"/>
              <a:t>‹n.›</a:t>
            </a:fld>
            <a:endParaRPr lang="it-IT"/>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938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F8A59-6B32-4A66-BADE-B74EEE2B1E06}" type="datetimeFigureOut">
              <a:rPr lang="it-IT" smtClean="0"/>
              <a:t>09/03/16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2373ED9-0AAC-4BC0-920D-BFC4D01DE7BC}" type="slidenum">
              <a:rPr lang="it-IT" smtClean="0"/>
              <a:t>‹n.›</a:t>
            </a:fld>
            <a:endParaRPr lang="it-IT"/>
          </a:p>
        </p:txBody>
      </p:sp>
    </p:spTree>
    <p:extLst>
      <p:ext uri="{BB962C8B-B14F-4D97-AF65-F5344CB8AC3E}">
        <p14:creationId xmlns:p14="http://schemas.microsoft.com/office/powerpoint/2010/main" val="65335013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it-IT" smtClean="0"/>
              <a:t>Fare clic per modificare stile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13FF8A59-6B32-4A66-BADE-B74EEE2B1E06}" type="datetimeFigureOut">
              <a:rPr lang="it-IT" smtClean="0"/>
              <a:t>09/03/16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373ED9-0AAC-4BC0-920D-BFC4D01DE7BC}" type="slidenum">
              <a:rPr lang="it-IT" smtClean="0"/>
              <a:t>‹n.›</a:t>
            </a:fld>
            <a:endParaRPr lang="it-IT"/>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8150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it-IT" smtClean="0"/>
              <a:t>Fare clic per modificare stile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13FF8A59-6B32-4A66-BADE-B74EEE2B1E06}" type="datetimeFigureOut">
              <a:rPr lang="it-IT" smtClean="0"/>
              <a:t>09/03/16</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373ED9-0AAC-4BC0-920D-BFC4D01DE7BC}" type="slidenum">
              <a:rPr lang="it-IT" smtClean="0"/>
              <a:t>‹n.›</a:t>
            </a:fld>
            <a:endParaRPr lang="it-IT"/>
          </a:p>
        </p:txBody>
      </p:sp>
    </p:spTree>
    <p:extLst>
      <p:ext uri="{BB962C8B-B14F-4D97-AF65-F5344CB8AC3E}">
        <p14:creationId xmlns:p14="http://schemas.microsoft.com/office/powerpoint/2010/main" val="109393090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it-IT" smtClean="0"/>
              <a:t>Fare clic per modificare stile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FF8A59-6B32-4A66-BADE-B74EEE2B1E06}" type="datetimeFigureOut">
              <a:rPr lang="it-IT" smtClean="0"/>
              <a:t>09/03/16</a:t>
            </a:fld>
            <a:endParaRPr lang="it-IT"/>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373ED9-0AAC-4BC0-920D-BFC4D01DE7BC}" type="slidenum">
              <a:rPr lang="it-IT" smtClean="0"/>
              <a:t>‹n.›</a:t>
            </a:fld>
            <a:endParaRPr lang="it-IT"/>
          </a:p>
        </p:txBody>
      </p:sp>
    </p:spTree>
    <p:extLst>
      <p:ext uri="{BB962C8B-B14F-4D97-AF65-F5344CB8AC3E}">
        <p14:creationId xmlns:p14="http://schemas.microsoft.com/office/powerpoint/2010/main" val="877307918"/>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 id="2147484129" r:id="rId16"/>
    <p:sldLayoutId id="214748413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0.gif"/><Relationship Id="rId6"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1691680" y="705467"/>
            <a:ext cx="6048672" cy="5087034"/>
          </a:xfrm>
          <a:prstGeom prst="rect">
            <a:avLst/>
          </a:prstGeom>
        </p:spPr>
        <p:txBody>
          <a:bodyPr wrap="square">
            <a:spAutoFit/>
          </a:bodyPr>
          <a:lstStyle/>
          <a:p>
            <a:pPr algn="ctr">
              <a:lnSpc>
                <a:spcPct val="115000"/>
              </a:lnSpc>
              <a:spcAft>
                <a:spcPts val="1000"/>
              </a:spcAft>
            </a:pPr>
            <a:r>
              <a:rPr lang="it-IT" sz="2000" dirty="0" smtClean="0">
                <a:effectLst/>
                <a:latin typeface="Bookman Old Style"/>
                <a:ea typeface="Times New Roman"/>
                <a:cs typeface="Bookman Old Style"/>
              </a:rPr>
              <a:t>ERASMUS PLUS</a:t>
            </a:r>
            <a:endParaRPr lang="it-IT" sz="1000" dirty="0">
              <a:ea typeface="Times New Roman"/>
              <a:cs typeface="Times New Roman"/>
            </a:endParaRPr>
          </a:p>
          <a:p>
            <a:pPr algn="ctr">
              <a:lnSpc>
                <a:spcPct val="115000"/>
              </a:lnSpc>
              <a:spcAft>
                <a:spcPts val="1000"/>
              </a:spcAft>
            </a:pPr>
            <a:r>
              <a:rPr lang="it-IT" sz="6000" dirty="0" smtClean="0">
                <a:solidFill>
                  <a:srgbClr val="004DBB"/>
                </a:solidFill>
                <a:effectLst/>
                <a:latin typeface="Algerian"/>
                <a:ea typeface="Times New Roman"/>
                <a:cs typeface="Algerian"/>
              </a:rPr>
              <a:t>NOTES OF EUROPE</a:t>
            </a:r>
            <a:endParaRPr lang="it-IT" sz="1000" dirty="0">
              <a:ea typeface="Times New Roman"/>
              <a:cs typeface="Times New Roman"/>
            </a:endParaRPr>
          </a:p>
          <a:p>
            <a:pPr algn="ctr">
              <a:lnSpc>
                <a:spcPct val="115000"/>
              </a:lnSpc>
              <a:spcAft>
                <a:spcPts val="1000"/>
              </a:spcAft>
            </a:pPr>
            <a:r>
              <a:rPr lang="it-IT" sz="6000" dirty="0" smtClean="0">
                <a:solidFill>
                  <a:srgbClr val="004DBB"/>
                </a:solidFill>
                <a:effectLst/>
                <a:latin typeface="Algerian"/>
                <a:ea typeface="Times New Roman"/>
                <a:cs typeface="Algerian"/>
              </a:rPr>
              <a:t>NOE</a:t>
            </a:r>
            <a:endParaRPr lang="it-IT" sz="1000" dirty="0">
              <a:ea typeface="Times New Roman"/>
              <a:cs typeface="Times New Roman"/>
            </a:endParaRPr>
          </a:p>
          <a:p>
            <a:pPr algn="ctr">
              <a:lnSpc>
                <a:spcPct val="115000"/>
              </a:lnSpc>
              <a:spcAft>
                <a:spcPts val="1000"/>
              </a:spcAft>
            </a:pPr>
            <a:r>
              <a:rPr lang="it-IT" dirty="0" smtClean="0">
                <a:effectLst/>
                <a:latin typeface="Book Antiqua"/>
                <a:ea typeface="Times New Roman"/>
                <a:cs typeface="Book Antiqua"/>
              </a:rPr>
              <a:t>I.I.S.S E. Giannelli   </a:t>
            </a:r>
            <a:r>
              <a:rPr lang="it-IT" dirty="0" smtClean="0">
                <a:effectLst/>
                <a:latin typeface="Book Antiqua"/>
                <a:ea typeface="Times New Roman"/>
                <a:cs typeface="Book Antiqua"/>
              </a:rPr>
              <a:t>Musical High School</a:t>
            </a:r>
          </a:p>
          <a:p>
            <a:pPr algn="ctr">
              <a:lnSpc>
                <a:spcPct val="115000"/>
              </a:lnSpc>
              <a:spcAft>
                <a:spcPts val="1000"/>
              </a:spcAft>
            </a:pPr>
            <a:r>
              <a:rPr lang="it-IT" dirty="0" smtClean="0">
                <a:effectLst/>
                <a:latin typeface="Book Antiqua"/>
                <a:ea typeface="Times New Roman"/>
                <a:cs typeface="Book Antiqua"/>
              </a:rPr>
              <a:t>CASARANO</a:t>
            </a:r>
            <a:endParaRPr lang="it-IT" sz="1000" dirty="0">
              <a:ea typeface="Times New Roman"/>
              <a:cs typeface="Times New Roman"/>
            </a:endParaRPr>
          </a:p>
          <a:p>
            <a:pPr algn="ctr">
              <a:lnSpc>
                <a:spcPct val="115000"/>
              </a:lnSpc>
              <a:spcAft>
                <a:spcPts val="1000"/>
              </a:spcAft>
            </a:pPr>
            <a:r>
              <a:rPr lang="it-IT" sz="1000" dirty="0">
                <a:ea typeface="Times New Roman"/>
                <a:cs typeface="Calibri"/>
              </a:rPr>
              <a:t> </a:t>
            </a:r>
            <a:endParaRPr lang="it-IT" sz="1000" dirty="0">
              <a:ea typeface="Times New Roman"/>
              <a:cs typeface="Times New Roman"/>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88" y="2769858"/>
            <a:ext cx="2483767" cy="1318283"/>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2769857"/>
            <a:ext cx="2483767" cy="1318283"/>
          </a:xfrm>
          <a:prstGeom prst="rect">
            <a:avLst/>
          </a:prstGeom>
        </p:spPr>
      </p:pic>
      <p:pic>
        <p:nvPicPr>
          <p:cNvPr id="7" name="Immagin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032" y="5634847"/>
            <a:ext cx="643632" cy="841458"/>
          </a:xfrm>
          <a:prstGeom prst="rect">
            <a:avLst/>
          </a:prstGeom>
        </p:spPr>
      </p:pic>
    </p:spTree>
    <p:extLst>
      <p:ext uri="{BB962C8B-B14F-4D97-AF65-F5344CB8AC3E}">
        <p14:creationId xmlns:p14="http://schemas.microsoft.com/office/powerpoint/2010/main" val="50710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88000" cy="6966000"/>
          </a:xfrm>
          <a:prstGeom prst="rect">
            <a:avLst/>
          </a:prstGeom>
          <a:ln>
            <a:noFill/>
          </a:ln>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 r="61799" b="5335"/>
          <a:stretch/>
        </p:blipFill>
        <p:spPr bwMode="auto">
          <a:xfrm>
            <a:off x="982165" y="1196752"/>
            <a:ext cx="2797747" cy="5256584"/>
          </a:xfrm>
          <a:prstGeom prst="rect">
            <a:avLst/>
          </a:prstGeom>
          <a:noFill/>
          <a:ln w="38100">
            <a:solidFill>
              <a:schemeClr val="tx1"/>
            </a:solidFill>
          </a:ln>
          <a:effectLst/>
          <a:extLst/>
        </p:spPr>
      </p:pic>
      <p:sp>
        <p:nvSpPr>
          <p:cNvPr id="2" name="Rettangolo 1"/>
          <p:cNvSpPr/>
          <p:nvPr/>
        </p:nvSpPr>
        <p:spPr>
          <a:xfrm>
            <a:off x="4632255" y="1436533"/>
            <a:ext cx="4176464" cy="4578176"/>
          </a:xfrm>
          <a:prstGeom prst="rect">
            <a:avLst/>
          </a:prstGeom>
          <a:noFill/>
        </p:spPr>
        <p:txBody>
          <a:bodyPr wrap="square">
            <a:spAutoFit/>
          </a:bodyPr>
          <a:lstStyle/>
          <a:p>
            <a:pPr>
              <a:lnSpc>
                <a:spcPct val="115000"/>
              </a:lnSpc>
              <a:spcAft>
                <a:spcPts val="1000"/>
              </a:spcAft>
            </a:pPr>
            <a:r>
              <a:rPr lang="it-IT" sz="3600" b="1" dirty="0" err="1" smtClean="0">
                <a:effectLst/>
                <a:ea typeface="Calibri"/>
                <a:cs typeface="Times New Roman"/>
              </a:rPr>
              <a:t>Name</a:t>
            </a:r>
            <a:r>
              <a:rPr lang="it-IT" dirty="0">
                <a:ea typeface="Calibri"/>
                <a:cs typeface="Times New Roman"/>
              </a:rPr>
              <a:t>: </a:t>
            </a:r>
            <a:r>
              <a:rPr lang="it-IT" sz="2000" i="1" dirty="0" err="1" smtClean="0">
                <a:ea typeface="Calibri"/>
                <a:cs typeface="Times New Roman"/>
              </a:rPr>
              <a:t>Architas</a:t>
            </a:r>
            <a:r>
              <a:rPr lang="it-IT" sz="2000" i="1" dirty="0" smtClean="0">
                <a:ea typeface="Calibri"/>
                <a:cs typeface="Times New Roman"/>
              </a:rPr>
              <a:t> </a:t>
            </a:r>
            <a:r>
              <a:rPr lang="it-IT" sz="2000" dirty="0" smtClean="0">
                <a:ea typeface="Calibri"/>
                <a:cs typeface="Times New Roman"/>
              </a:rPr>
              <a:t>  </a:t>
            </a:r>
            <a:endParaRPr lang="it-IT" sz="2000" dirty="0">
              <a:ea typeface="Calibri"/>
              <a:cs typeface="Times New Roman"/>
            </a:endParaRPr>
          </a:p>
          <a:p>
            <a:pPr>
              <a:lnSpc>
                <a:spcPct val="115000"/>
              </a:lnSpc>
              <a:spcAft>
                <a:spcPts val="1000"/>
              </a:spcAft>
            </a:pPr>
            <a:r>
              <a:rPr lang="it-IT" sz="2000" b="1" dirty="0" err="1">
                <a:ea typeface="Calibri"/>
                <a:cs typeface="Times New Roman"/>
              </a:rPr>
              <a:t>S</a:t>
            </a:r>
            <a:r>
              <a:rPr lang="it-IT" sz="2000" b="1" dirty="0" err="1" smtClean="0">
                <a:ea typeface="Calibri"/>
                <a:cs typeface="Times New Roman"/>
              </a:rPr>
              <a:t>urname</a:t>
            </a:r>
            <a:r>
              <a:rPr lang="it-IT" sz="2000" dirty="0" smtClean="0">
                <a:ea typeface="Calibri"/>
                <a:cs typeface="Times New Roman"/>
              </a:rPr>
              <a:t>: </a:t>
            </a:r>
            <a:r>
              <a:rPr lang="it-IT" sz="2000" i="1" dirty="0" smtClean="0">
                <a:ea typeface="Calibri"/>
                <a:cs typeface="Times New Roman"/>
              </a:rPr>
              <a:t>From</a:t>
            </a:r>
            <a:r>
              <a:rPr lang="it-IT" sz="2000" i="1" dirty="0" smtClean="0">
                <a:ea typeface="Calibri"/>
                <a:cs typeface="Times New Roman"/>
              </a:rPr>
              <a:t> </a:t>
            </a:r>
            <a:r>
              <a:rPr lang="it-IT" sz="2000" i="1" dirty="0">
                <a:ea typeface="Calibri"/>
                <a:cs typeface="Times New Roman"/>
              </a:rPr>
              <a:t>Taranto                                                                         </a:t>
            </a:r>
          </a:p>
          <a:p>
            <a:pPr>
              <a:lnSpc>
                <a:spcPct val="115000"/>
              </a:lnSpc>
              <a:spcAft>
                <a:spcPts val="1000"/>
              </a:spcAft>
            </a:pPr>
            <a:r>
              <a:rPr lang="it-IT" sz="2000" b="1" dirty="0" smtClean="0">
                <a:ea typeface="Calibri"/>
                <a:cs typeface="Times New Roman"/>
              </a:rPr>
              <a:t>Personal date</a:t>
            </a:r>
            <a:r>
              <a:rPr lang="it-IT" sz="2000" dirty="0" smtClean="0">
                <a:ea typeface="Calibri"/>
                <a:cs typeface="Times New Roman"/>
              </a:rPr>
              <a:t>: </a:t>
            </a:r>
            <a:r>
              <a:rPr lang="it-IT" sz="2000" i="1" dirty="0">
                <a:ea typeface="Calibri"/>
                <a:cs typeface="Times New Roman"/>
              </a:rPr>
              <a:t>428 a.C. –360 </a:t>
            </a:r>
            <a:r>
              <a:rPr lang="it-IT" sz="2000" i="1" dirty="0" err="1">
                <a:ea typeface="Calibri"/>
                <a:cs typeface="Times New Roman"/>
              </a:rPr>
              <a:t>a.C</a:t>
            </a:r>
            <a:endParaRPr lang="it-IT" sz="2000" i="1" dirty="0">
              <a:ea typeface="Calibri"/>
              <a:cs typeface="Times New Roman"/>
            </a:endParaRPr>
          </a:p>
          <a:p>
            <a:pPr>
              <a:lnSpc>
                <a:spcPct val="115000"/>
              </a:lnSpc>
              <a:spcAft>
                <a:spcPts val="1000"/>
              </a:spcAft>
            </a:pPr>
            <a:r>
              <a:rPr lang="it-IT" sz="2000" b="1" dirty="0" smtClean="0">
                <a:effectLst/>
                <a:ea typeface="Calibri"/>
                <a:cs typeface="Times New Roman"/>
              </a:rPr>
              <a:t>Zone </a:t>
            </a:r>
            <a:r>
              <a:rPr lang="it-IT" sz="2000" b="1" dirty="0" smtClean="0">
                <a:effectLst/>
                <a:ea typeface="Calibri"/>
                <a:cs typeface="Times New Roman"/>
              </a:rPr>
              <a:t>of </a:t>
            </a:r>
            <a:r>
              <a:rPr lang="it-IT" sz="2000" b="1" dirty="0" err="1" smtClean="0">
                <a:effectLst/>
                <a:ea typeface="Calibri"/>
                <a:cs typeface="Times New Roman"/>
              </a:rPr>
              <a:t>influence</a:t>
            </a:r>
            <a:r>
              <a:rPr lang="it-IT" sz="2000" dirty="0" smtClean="0">
                <a:ea typeface="Calibri"/>
                <a:cs typeface="Times New Roman"/>
              </a:rPr>
              <a:t>: </a:t>
            </a:r>
            <a:r>
              <a:rPr lang="it-IT" sz="2000" i="1" dirty="0">
                <a:ea typeface="Calibri"/>
                <a:cs typeface="Times New Roman"/>
              </a:rPr>
              <a:t>Taranto-Mattinata</a:t>
            </a:r>
          </a:p>
          <a:p>
            <a:pPr>
              <a:lnSpc>
                <a:spcPct val="115000"/>
              </a:lnSpc>
              <a:spcAft>
                <a:spcPts val="1000"/>
              </a:spcAft>
            </a:pPr>
            <a:r>
              <a:rPr lang="it-IT" sz="2000" b="1" dirty="0" err="1" smtClean="0">
                <a:effectLst/>
                <a:ea typeface="Calibri"/>
                <a:cs typeface="Times New Roman"/>
              </a:rPr>
              <a:t>Profession</a:t>
            </a:r>
            <a:r>
              <a:rPr lang="it-IT" sz="2000" dirty="0" smtClean="0">
                <a:ea typeface="Calibri"/>
                <a:cs typeface="Times New Roman"/>
              </a:rPr>
              <a:t>: </a:t>
            </a:r>
            <a:r>
              <a:rPr lang="en-US" sz="2000" i="1" dirty="0"/>
              <a:t>ancient </a:t>
            </a:r>
            <a:r>
              <a:rPr lang="en-US" sz="2000" i="1" dirty="0" err="1"/>
              <a:t>greek</a:t>
            </a:r>
            <a:r>
              <a:rPr lang="en-US" sz="2000" i="1" dirty="0"/>
              <a:t> philosopher, mathematician and politician</a:t>
            </a:r>
            <a:r>
              <a:rPr lang="it-IT" sz="2000" i="1" dirty="0"/>
              <a:t> </a:t>
            </a:r>
            <a:endParaRPr lang="it-IT" sz="2000" i="1" dirty="0" smtClean="0"/>
          </a:p>
          <a:p>
            <a:pPr>
              <a:lnSpc>
                <a:spcPct val="115000"/>
              </a:lnSpc>
              <a:spcAft>
                <a:spcPts val="1000"/>
              </a:spcAft>
            </a:pPr>
            <a:r>
              <a:rPr lang="it-IT" sz="2000" b="1" dirty="0" smtClean="0">
                <a:ea typeface="Calibri"/>
                <a:cs typeface="Times New Roman"/>
              </a:rPr>
              <a:t>Works</a:t>
            </a:r>
            <a:r>
              <a:rPr lang="it-IT" sz="2000" dirty="0" smtClean="0">
                <a:ea typeface="Calibri"/>
                <a:cs typeface="Times New Roman"/>
              </a:rPr>
              <a:t>:</a:t>
            </a:r>
            <a:r>
              <a:rPr lang="en-US" i="1" dirty="0"/>
              <a:t>Philosophical, political, mathematical, musical Essays and Works, as well as major mechanical studies.</a:t>
            </a:r>
            <a:endParaRPr lang="it-IT" i="1" dirty="0"/>
          </a:p>
          <a:p>
            <a:pPr>
              <a:lnSpc>
                <a:spcPct val="115000"/>
              </a:lnSpc>
              <a:spcAft>
                <a:spcPts val="1000"/>
              </a:spcAft>
            </a:pPr>
            <a:endParaRPr lang="it-IT" i="1" dirty="0">
              <a:ea typeface="Calibri"/>
              <a:cs typeface="Times New Roman"/>
            </a:endParaRPr>
          </a:p>
        </p:txBody>
      </p:sp>
      <p:sp>
        <p:nvSpPr>
          <p:cNvPr id="4" name="CasellaDiTesto 3"/>
          <p:cNvSpPr txBox="1"/>
          <p:nvPr/>
        </p:nvSpPr>
        <p:spPr>
          <a:xfrm>
            <a:off x="3095828" y="317227"/>
            <a:ext cx="3096344" cy="646331"/>
          </a:xfrm>
          <a:prstGeom prst="rect">
            <a:avLst/>
          </a:prstGeom>
          <a:noFill/>
        </p:spPr>
        <p:txBody>
          <a:bodyPr wrap="square" rtlCol="0">
            <a:spAutoFit/>
          </a:bodyPr>
          <a:lstStyle/>
          <a:p>
            <a:r>
              <a:rPr lang="it-IT" sz="3600" b="1" smtClean="0"/>
              <a:t>ARCHITAS</a:t>
            </a:r>
            <a:endParaRPr lang="it-IT" sz="3600" b="1"/>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Tree>
    <p:extLst>
      <p:ext uri="{BB962C8B-B14F-4D97-AF65-F5344CB8AC3E}">
        <p14:creationId xmlns:p14="http://schemas.microsoft.com/office/powerpoint/2010/main" val="2189635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1763688" y="620688"/>
            <a:ext cx="5958408" cy="5951373"/>
          </a:xfrm>
          <a:prstGeom prst="rect">
            <a:avLst/>
          </a:prstGeom>
        </p:spPr>
        <p:txBody>
          <a:bodyPr wrap="square">
            <a:spAutoFit/>
          </a:bodyPr>
          <a:lstStyle/>
          <a:p>
            <a:pPr algn="ctr">
              <a:lnSpc>
                <a:spcPct val="115000"/>
              </a:lnSpc>
              <a:spcAft>
                <a:spcPts val="1000"/>
              </a:spcAft>
            </a:pPr>
            <a:r>
              <a:rPr lang="en-US" sz="2800" b="1" dirty="0"/>
              <a:t>RESEARCH REASONS</a:t>
            </a:r>
            <a:r>
              <a:rPr lang="it-IT" sz="2800" b="1" dirty="0"/>
              <a:t> </a:t>
            </a:r>
            <a:endParaRPr lang="it-IT" sz="2800" b="1" dirty="0" smtClean="0"/>
          </a:p>
          <a:p>
            <a:r>
              <a:rPr lang="en-US" sz="2800" dirty="0" err="1"/>
              <a:t>Archytas</a:t>
            </a:r>
            <a:r>
              <a:rPr lang="en-US" sz="2800" dirty="0"/>
              <a:t> performs studies relating to the height of the sounds by determining their speed of propagation; He described the construction of musical scales in the three genres: </a:t>
            </a:r>
            <a:r>
              <a:rPr lang="en-US" sz="2800" i="1" dirty="0"/>
              <a:t>diatonic, chromatic and enharmonic</a:t>
            </a:r>
            <a:r>
              <a:rPr lang="en-US" sz="2800" dirty="0"/>
              <a:t>.</a:t>
            </a:r>
            <a:endParaRPr lang="it-IT" sz="2800" dirty="0"/>
          </a:p>
          <a:p>
            <a:endParaRPr lang="en-US" sz="2800" dirty="0" smtClean="0"/>
          </a:p>
          <a:p>
            <a:r>
              <a:rPr lang="en-US" sz="2800" dirty="0" smtClean="0"/>
              <a:t>Moreover</a:t>
            </a:r>
            <a:r>
              <a:rPr lang="en-US" sz="2800" dirty="0"/>
              <a:t>, he theorized that the octaves could be divided into 12 semitones and pointed to a frequency ratio that would allow the partition.</a:t>
            </a:r>
            <a:endParaRPr lang="it-IT" sz="2800" dirty="0"/>
          </a:p>
          <a:p>
            <a:pPr algn="ctr">
              <a:lnSpc>
                <a:spcPct val="115000"/>
              </a:lnSpc>
              <a:spcAft>
                <a:spcPts val="1000"/>
              </a:spcAft>
            </a:pPr>
            <a:endParaRPr lang="it-IT" sz="2800" b="1" dirty="0" smtClean="0">
              <a:ea typeface="Times New Roman"/>
              <a:cs typeface="Calibri"/>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Tree>
    <p:extLst>
      <p:ext uri="{BB962C8B-B14F-4D97-AF65-F5344CB8AC3E}">
        <p14:creationId xmlns:p14="http://schemas.microsoft.com/office/powerpoint/2010/main" val="48808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2520" cy="6858000"/>
          </a:xfrm>
          <a:prstGeom prst="rect">
            <a:avLst/>
          </a:prstGeom>
        </p:spPr>
      </p:pic>
      <p:sp>
        <p:nvSpPr>
          <p:cNvPr id="3" name="Rettangolo 2"/>
          <p:cNvSpPr/>
          <p:nvPr/>
        </p:nvSpPr>
        <p:spPr>
          <a:xfrm>
            <a:off x="4140460" y="1681855"/>
            <a:ext cx="4572000" cy="3834896"/>
          </a:xfrm>
          <a:prstGeom prst="rect">
            <a:avLst/>
          </a:prstGeom>
        </p:spPr>
        <p:txBody>
          <a:bodyPr>
            <a:spAutoFit/>
          </a:bodyPr>
          <a:lstStyle/>
          <a:p>
            <a:pPr>
              <a:lnSpc>
                <a:spcPct val="115000"/>
              </a:lnSpc>
              <a:spcAft>
                <a:spcPts val="1000"/>
              </a:spcAft>
            </a:pPr>
            <a:r>
              <a:rPr lang="it-IT" sz="2000" b="1" dirty="0" smtClean="0">
                <a:effectLst/>
                <a:ea typeface="Calibri"/>
                <a:cs typeface="Times New Roman"/>
              </a:rPr>
              <a:t>Nome</a:t>
            </a:r>
            <a:r>
              <a:rPr lang="it-IT" sz="1400" dirty="0">
                <a:ea typeface="Calibri"/>
                <a:cs typeface="Times New Roman"/>
              </a:rPr>
              <a:t>: </a:t>
            </a:r>
            <a:r>
              <a:rPr lang="it-IT" i="1" dirty="0" err="1" smtClean="0">
                <a:ea typeface="Calibri"/>
                <a:cs typeface="Times New Roman"/>
              </a:rPr>
              <a:t>Aristoxenus</a:t>
            </a:r>
            <a:endParaRPr lang="it-IT" sz="1400" i="1" dirty="0">
              <a:ea typeface="Calibri"/>
              <a:cs typeface="Times New Roman"/>
            </a:endParaRPr>
          </a:p>
          <a:p>
            <a:pPr>
              <a:lnSpc>
                <a:spcPct val="115000"/>
              </a:lnSpc>
              <a:spcAft>
                <a:spcPts val="1000"/>
              </a:spcAft>
            </a:pPr>
            <a:r>
              <a:rPr lang="it-IT" sz="2000" b="1" dirty="0" smtClean="0">
                <a:effectLst/>
                <a:ea typeface="Calibri"/>
                <a:cs typeface="Times New Roman"/>
              </a:rPr>
              <a:t>Cognome</a:t>
            </a:r>
            <a:r>
              <a:rPr lang="it-IT" sz="1400" dirty="0">
                <a:ea typeface="Calibri"/>
                <a:cs typeface="Times New Roman"/>
              </a:rPr>
              <a:t>:  </a:t>
            </a:r>
            <a:r>
              <a:rPr lang="it-IT" i="1" dirty="0" smtClean="0">
                <a:ea typeface="Calibri"/>
                <a:cs typeface="Times New Roman"/>
              </a:rPr>
              <a:t>From</a:t>
            </a:r>
            <a:r>
              <a:rPr lang="it-IT" i="1" dirty="0" smtClean="0">
                <a:ea typeface="Calibri"/>
                <a:cs typeface="Times New Roman"/>
              </a:rPr>
              <a:t> </a:t>
            </a:r>
            <a:r>
              <a:rPr lang="it-IT" i="1" dirty="0">
                <a:ea typeface="Calibri"/>
                <a:cs typeface="Times New Roman"/>
              </a:rPr>
              <a:t>Taranto</a:t>
            </a:r>
            <a:endParaRPr lang="it-IT" sz="1400" i="1" dirty="0">
              <a:ea typeface="Calibri"/>
              <a:cs typeface="Times New Roman"/>
            </a:endParaRPr>
          </a:p>
          <a:p>
            <a:pPr>
              <a:lnSpc>
                <a:spcPct val="115000"/>
              </a:lnSpc>
              <a:spcAft>
                <a:spcPts val="1000"/>
              </a:spcAft>
            </a:pPr>
            <a:r>
              <a:rPr lang="it-IT" sz="2000" b="1" dirty="0" smtClean="0">
                <a:effectLst/>
                <a:ea typeface="Calibri"/>
                <a:cs typeface="Times New Roman"/>
              </a:rPr>
              <a:t>Dati anagrafici</a:t>
            </a:r>
            <a:r>
              <a:rPr lang="it-IT" sz="1400" b="1" dirty="0">
                <a:ea typeface="Calibri"/>
                <a:cs typeface="Times New Roman"/>
              </a:rPr>
              <a:t>: </a:t>
            </a:r>
            <a:r>
              <a:rPr lang="it-IT" i="1" dirty="0">
                <a:ea typeface="Calibri"/>
                <a:cs typeface="Times New Roman"/>
              </a:rPr>
              <a:t>375 a.C. </a:t>
            </a:r>
            <a:r>
              <a:rPr lang="it-IT" i="1" dirty="0" smtClean="0">
                <a:ea typeface="Calibri"/>
                <a:cs typeface="Times New Roman"/>
              </a:rPr>
              <a:t>–</a:t>
            </a:r>
            <a:r>
              <a:rPr lang="it-IT" i="1" dirty="0" err="1" smtClean="0">
                <a:ea typeface="Calibri"/>
                <a:cs typeface="Times New Roman"/>
              </a:rPr>
              <a:t>after</a:t>
            </a:r>
            <a:r>
              <a:rPr lang="it-IT" i="1" dirty="0" smtClean="0">
                <a:ea typeface="Calibri"/>
                <a:cs typeface="Times New Roman"/>
              </a:rPr>
              <a:t> 322 </a:t>
            </a:r>
            <a:r>
              <a:rPr lang="it-IT" i="1" dirty="0">
                <a:ea typeface="Calibri"/>
                <a:cs typeface="Times New Roman"/>
              </a:rPr>
              <a:t>a.C.</a:t>
            </a:r>
            <a:endParaRPr lang="it-IT" sz="1400" i="1" dirty="0">
              <a:ea typeface="Calibri"/>
              <a:cs typeface="Times New Roman"/>
            </a:endParaRPr>
          </a:p>
          <a:p>
            <a:pPr>
              <a:lnSpc>
                <a:spcPct val="115000"/>
              </a:lnSpc>
              <a:spcAft>
                <a:spcPts val="1000"/>
              </a:spcAft>
            </a:pPr>
            <a:r>
              <a:rPr lang="it-IT" sz="2000" b="1" dirty="0" smtClean="0">
                <a:effectLst/>
                <a:ea typeface="Calibri"/>
                <a:cs typeface="Times New Roman"/>
              </a:rPr>
              <a:t>Area d ‘ influenza </a:t>
            </a:r>
            <a:r>
              <a:rPr lang="it-IT" sz="1400" dirty="0">
                <a:ea typeface="Calibri"/>
                <a:cs typeface="Times New Roman"/>
              </a:rPr>
              <a:t>: </a:t>
            </a:r>
            <a:r>
              <a:rPr lang="it-IT" i="1" dirty="0">
                <a:ea typeface="Calibri"/>
                <a:cs typeface="Times New Roman"/>
              </a:rPr>
              <a:t>Taranto</a:t>
            </a:r>
            <a:endParaRPr lang="it-IT" sz="1400" i="1" dirty="0">
              <a:ea typeface="Calibri"/>
              <a:cs typeface="Times New Roman"/>
            </a:endParaRPr>
          </a:p>
          <a:p>
            <a:pPr>
              <a:lnSpc>
                <a:spcPct val="115000"/>
              </a:lnSpc>
              <a:spcAft>
                <a:spcPts val="1000"/>
              </a:spcAft>
            </a:pPr>
            <a:r>
              <a:rPr lang="it-IT" sz="2000" b="1" dirty="0" smtClean="0">
                <a:effectLst/>
                <a:ea typeface="Calibri"/>
                <a:cs typeface="Times New Roman"/>
              </a:rPr>
              <a:t>Professione</a:t>
            </a:r>
            <a:r>
              <a:rPr lang="it-IT" sz="1400" b="1" dirty="0">
                <a:ea typeface="Calibri"/>
                <a:cs typeface="Times New Roman"/>
              </a:rPr>
              <a:t>:  </a:t>
            </a:r>
            <a:r>
              <a:rPr lang="en-US" i="1" dirty="0"/>
              <a:t>composer and ancient </a:t>
            </a:r>
            <a:r>
              <a:rPr lang="en-US" i="1" dirty="0" err="1"/>
              <a:t>greek</a:t>
            </a:r>
            <a:r>
              <a:rPr lang="en-US" i="1" dirty="0"/>
              <a:t> philosopher, peripatetic and music theory writer.</a:t>
            </a:r>
            <a:r>
              <a:rPr lang="it-IT" i="1" dirty="0"/>
              <a:t> </a:t>
            </a:r>
            <a:endParaRPr lang="it-IT" b="1" i="1" dirty="0" smtClean="0">
              <a:ea typeface="Calibri"/>
              <a:cs typeface="Times New Roman"/>
            </a:endParaRPr>
          </a:p>
          <a:p>
            <a:pPr>
              <a:lnSpc>
                <a:spcPct val="115000"/>
              </a:lnSpc>
              <a:spcAft>
                <a:spcPts val="1000"/>
              </a:spcAft>
            </a:pPr>
            <a:r>
              <a:rPr lang="it-IT" sz="2000" b="1" dirty="0" smtClean="0">
                <a:effectLst/>
                <a:ea typeface="Calibri"/>
                <a:cs typeface="Times New Roman"/>
              </a:rPr>
              <a:t>Opere</a:t>
            </a:r>
            <a:r>
              <a:rPr lang="it-IT" sz="1400" b="1" dirty="0" smtClean="0">
                <a:ea typeface="Calibri"/>
                <a:cs typeface="Times New Roman"/>
              </a:rPr>
              <a:t>:</a:t>
            </a:r>
            <a:r>
              <a:rPr lang="en-US" i="1" dirty="0"/>
              <a:t>Philosophical, Religious, Mathematical, Musical Essays and </a:t>
            </a:r>
            <a:r>
              <a:rPr lang="en-US" i="1" dirty="0" smtClean="0"/>
              <a:t>Works.</a:t>
            </a:r>
            <a:endParaRPr lang="it-IT" i="1" dirty="0"/>
          </a:p>
          <a:p>
            <a:pPr>
              <a:lnSpc>
                <a:spcPct val="115000"/>
              </a:lnSpc>
              <a:spcAft>
                <a:spcPts val="1000"/>
              </a:spcAft>
            </a:pPr>
            <a:endParaRPr lang="it-IT" sz="1400" i="1" dirty="0">
              <a:ea typeface="Calibri"/>
              <a:cs typeface="Times New Roman"/>
            </a:endParaRPr>
          </a:p>
        </p:txBody>
      </p:sp>
      <p:pic>
        <p:nvPicPr>
          <p:cNvPr id="5" name="Immagine 4" descr="Risultati immagini per aristosseno"/>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81855"/>
            <a:ext cx="3154548" cy="3546698"/>
          </a:xfrm>
          <a:prstGeom prst="rect">
            <a:avLst/>
          </a:prstGeom>
          <a:noFill/>
          <a:ln w="38100">
            <a:solidFill>
              <a:schemeClr val="tx1"/>
            </a:solidFill>
          </a:ln>
        </p:spPr>
      </p:pic>
      <p:sp>
        <p:nvSpPr>
          <p:cNvPr id="7" name="CasellaDiTesto 6"/>
          <p:cNvSpPr txBox="1"/>
          <p:nvPr/>
        </p:nvSpPr>
        <p:spPr>
          <a:xfrm>
            <a:off x="2826060" y="368641"/>
            <a:ext cx="3600400" cy="646331"/>
          </a:xfrm>
          <a:prstGeom prst="rect">
            <a:avLst/>
          </a:prstGeom>
          <a:noFill/>
        </p:spPr>
        <p:txBody>
          <a:bodyPr wrap="square" rtlCol="0">
            <a:spAutoFit/>
          </a:bodyPr>
          <a:lstStyle/>
          <a:p>
            <a:r>
              <a:rPr lang="it-IT" sz="3600" b="1" dirty="0" smtClean="0"/>
              <a:t>ARISTOXENUS</a:t>
            </a:r>
            <a:endParaRPr lang="it-IT" sz="3600" b="1" dirty="0"/>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Tree>
    <p:extLst>
      <p:ext uri="{BB962C8B-B14F-4D97-AF65-F5344CB8AC3E}">
        <p14:creationId xmlns:p14="http://schemas.microsoft.com/office/powerpoint/2010/main" val="4221144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1376772" y="764704"/>
            <a:ext cx="6390456" cy="4763355"/>
          </a:xfrm>
          <a:prstGeom prst="rect">
            <a:avLst/>
          </a:prstGeom>
        </p:spPr>
        <p:txBody>
          <a:bodyPr wrap="square">
            <a:spAutoFit/>
          </a:bodyPr>
          <a:lstStyle/>
          <a:p>
            <a:pPr algn="ctr">
              <a:lnSpc>
                <a:spcPct val="115000"/>
              </a:lnSpc>
              <a:spcAft>
                <a:spcPts val="1000"/>
              </a:spcAft>
            </a:pPr>
            <a:r>
              <a:rPr lang="it-IT" sz="2400" dirty="0">
                <a:ea typeface="Calibri"/>
                <a:cs typeface="Times New Roman"/>
              </a:rPr>
              <a:t> </a:t>
            </a:r>
            <a:r>
              <a:rPr lang="en-US" sz="2400" b="1" dirty="0"/>
              <a:t>REASONS FOR RESEARCH</a:t>
            </a:r>
            <a:r>
              <a:rPr lang="it-IT" sz="2400" b="1" dirty="0"/>
              <a:t> </a:t>
            </a:r>
            <a:endParaRPr lang="it-IT" sz="2400" b="1" dirty="0" smtClean="0"/>
          </a:p>
          <a:p>
            <a:endParaRPr lang="en-US" sz="2400" dirty="0" smtClean="0"/>
          </a:p>
          <a:p>
            <a:r>
              <a:rPr lang="en-US" sz="2400" dirty="0" smtClean="0"/>
              <a:t>He </a:t>
            </a:r>
            <a:r>
              <a:rPr lang="en-US" sz="2400" dirty="0"/>
              <a:t>ascribes to music educational and teaching ethical value. He employs music as aesthetic discipline for the harmonious development of the soul and body. In "Elements of Harmony" recognizes the importance of the musical memory as a fundamental part of the process of reproduction. For </a:t>
            </a:r>
            <a:r>
              <a:rPr lang="en-US" sz="2400" dirty="0" err="1"/>
              <a:t>Aristoxenus</a:t>
            </a:r>
            <a:r>
              <a:rPr lang="en-US" sz="2400" dirty="0"/>
              <a:t> task of the composer is to create matches between </a:t>
            </a:r>
            <a:r>
              <a:rPr lang="en-US" sz="2400" b="1" dirty="0"/>
              <a:t>word-rhythm-sound</a:t>
            </a:r>
            <a:r>
              <a:rPr lang="en-US" sz="2400" dirty="0"/>
              <a:t>.</a:t>
            </a:r>
            <a:endParaRPr lang="it-IT" sz="2400" dirty="0"/>
          </a:p>
          <a:p>
            <a:r>
              <a:rPr lang="en-US" sz="2400" dirty="0"/>
              <a:t> </a:t>
            </a:r>
            <a:endParaRPr lang="it-IT" sz="2400" dirty="0"/>
          </a:p>
          <a:p>
            <a:pPr algn="ctr">
              <a:lnSpc>
                <a:spcPct val="115000"/>
              </a:lnSpc>
              <a:spcAft>
                <a:spcPts val="1000"/>
              </a:spcAft>
            </a:pPr>
            <a:endParaRPr lang="it-IT" sz="2400" dirty="0">
              <a:ea typeface="Calibri"/>
              <a:cs typeface="Times New Roman"/>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069657"/>
            <a:ext cx="2320178" cy="455687"/>
          </a:xfrm>
          <a:prstGeom prst="rect">
            <a:avLst/>
          </a:prstGeom>
        </p:spPr>
      </p:pic>
    </p:spTree>
    <p:extLst>
      <p:ext uri="{BB962C8B-B14F-4D97-AF65-F5344CB8AC3E}">
        <p14:creationId xmlns:p14="http://schemas.microsoft.com/office/powerpoint/2010/main" val="724622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 y="0"/>
            <a:ext cx="9324528" cy="6858000"/>
          </a:xfrm>
          <a:prstGeom prst="rect">
            <a:avLst/>
          </a:prstGeom>
        </p:spPr>
      </p:pic>
      <p:sp>
        <p:nvSpPr>
          <p:cNvPr id="2" name="Rettangolo 1"/>
          <p:cNvSpPr/>
          <p:nvPr/>
        </p:nvSpPr>
        <p:spPr>
          <a:xfrm>
            <a:off x="1763688" y="1052736"/>
            <a:ext cx="6408712" cy="5047536"/>
          </a:xfrm>
          <a:prstGeom prst="rect">
            <a:avLst/>
          </a:prstGeom>
        </p:spPr>
        <p:txBody>
          <a:bodyPr wrap="square">
            <a:spAutoFit/>
          </a:bodyPr>
          <a:lstStyle/>
          <a:p>
            <a:pPr marL="342900" lvl="0" indent="-342900" algn="ctr">
              <a:lnSpc>
                <a:spcPct val="115000"/>
              </a:lnSpc>
              <a:spcAft>
                <a:spcPts val="0"/>
              </a:spcAft>
              <a:buFont typeface="MV Boli"/>
              <a:buChar char="-"/>
            </a:pPr>
            <a:r>
              <a:rPr lang="en-US" sz="4000" b="1" dirty="0"/>
              <a:t>COMPOSERS AND THINKERS </a:t>
            </a:r>
            <a:r>
              <a:rPr lang="en-US" sz="4000" b="1" dirty="0" smtClean="0"/>
              <a:t>FROM "Terra </a:t>
            </a:r>
            <a:r>
              <a:rPr lang="en-US" sz="4000" b="1" dirty="0" err="1"/>
              <a:t>d'Otranto</a:t>
            </a:r>
            <a:r>
              <a:rPr lang="en-US" sz="4000" b="1" dirty="0"/>
              <a:t>"</a:t>
            </a:r>
            <a:r>
              <a:rPr lang="it-IT" sz="4000" b="1" dirty="0"/>
              <a:t> </a:t>
            </a:r>
            <a:endParaRPr lang="it-IT" sz="4000" b="1" dirty="0" smtClean="0">
              <a:effectLst/>
              <a:latin typeface="Times New Roman"/>
              <a:ea typeface="Calibri"/>
              <a:cs typeface="Times New Roman"/>
            </a:endParaRPr>
          </a:p>
          <a:p>
            <a:pPr marL="342900" lvl="0" indent="-342900">
              <a:lnSpc>
                <a:spcPct val="115000"/>
              </a:lnSpc>
              <a:spcAft>
                <a:spcPts val="0"/>
              </a:spcAft>
              <a:buFont typeface="MV Boli"/>
              <a:buChar char="-"/>
            </a:pPr>
            <a:endParaRPr lang="it-IT" sz="4000" dirty="0">
              <a:latin typeface="Times New Roman"/>
              <a:ea typeface="Calibri"/>
              <a:cs typeface="Times New Roman"/>
            </a:endParaRPr>
          </a:p>
          <a:p>
            <a:pPr marL="342900" lvl="0" indent="-342900">
              <a:lnSpc>
                <a:spcPct val="115000"/>
              </a:lnSpc>
              <a:spcAft>
                <a:spcPts val="0"/>
              </a:spcAft>
              <a:buFont typeface="MV Boli"/>
              <a:buChar char="-"/>
            </a:pPr>
            <a:r>
              <a:rPr lang="it-IT" sz="4000" dirty="0" smtClean="0">
                <a:effectLst/>
                <a:latin typeface="Times New Roman"/>
                <a:ea typeface="Calibri"/>
                <a:cs typeface="Times New Roman"/>
              </a:rPr>
              <a:t>Girolamo </a:t>
            </a:r>
            <a:r>
              <a:rPr lang="it-IT" sz="4000" dirty="0" err="1" smtClean="0">
                <a:effectLst/>
                <a:latin typeface="Times New Roman"/>
                <a:ea typeface="Calibri"/>
                <a:cs typeface="Times New Roman"/>
              </a:rPr>
              <a:t>Melcarne</a:t>
            </a:r>
            <a:endParaRPr lang="it-IT" sz="4000" dirty="0">
              <a:ea typeface="Calibri"/>
              <a:cs typeface="Times New Roman"/>
            </a:endParaRPr>
          </a:p>
          <a:p>
            <a:pPr marL="342900" lvl="0" indent="-342900">
              <a:lnSpc>
                <a:spcPct val="115000"/>
              </a:lnSpc>
              <a:spcAft>
                <a:spcPts val="0"/>
              </a:spcAft>
              <a:buFont typeface="MV Boli"/>
              <a:buChar char="-"/>
            </a:pPr>
            <a:r>
              <a:rPr lang="it-IT" sz="4000" dirty="0" smtClean="0">
                <a:effectLst/>
                <a:latin typeface="Times New Roman"/>
                <a:ea typeface="Calibri"/>
                <a:cs typeface="Times New Roman"/>
              </a:rPr>
              <a:t>Leonardo Leo </a:t>
            </a:r>
            <a:endParaRPr lang="it-IT" sz="4000" dirty="0">
              <a:ea typeface="Calibri"/>
              <a:cs typeface="Times New Roman"/>
            </a:endParaRPr>
          </a:p>
          <a:p>
            <a:pPr marL="342900" lvl="0" indent="-342900">
              <a:lnSpc>
                <a:spcPct val="115000"/>
              </a:lnSpc>
              <a:spcAft>
                <a:spcPts val="1000"/>
              </a:spcAft>
              <a:buFont typeface="MV Boli"/>
              <a:buChar char="-"/>
            </a:pPr>
            <a:r>
              <a:rPr lang="it-IT" sz="4000" dirty="0" smtClean="0">
                <a:effectLst/>
                <a:latin typeface="Times New Roman"/>
                <a:ea typeface="Calibri"/>
                <a:cs typeface="Times New Roman"/>
              </a:rPr>
              <a:t>Giovanni Paisiello </a:t>
            </a:r>
            <a:endParaRPr lang="it-IT" sz="4000" dirty="0">
              <a:ea typeface="Calibri"/>
              <a:cs typeface="Times New Roman"/>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Tree>
    <p:extLst>
      <p:ext uri="{BB962C8B-B14F-4D97-AF65-F5344CB8AC3E}">
        <p14:creationId xmlns:p14="http://schemas.microsoft.com/office/powerpoint/2010/main" val="1710196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76" y="-27384"/>
            <a:ext cx="10657184" cy="6858000"/>
          </a:xfrm>
          <a:prstGeom prst="rect">
            <a:avLst/>
          </a:prstGeom>
        </p:spPr>
      </p:pic>
      <p:sp>
        <p:nvSpPr>
          <p:cNvPr id="2" name="Rettangolo 1"/>
          <p:cNvSpPr/>
          <p:nvPr/>
        </p:nvSpPr>
        <p:spPr>
          <a:xfrm>
            <a:off x="2123728" y="404664"/>
            <a:ext cx="4572000" cy="1182503"/>
          </a:xfrm>
          <a:prstGeom prst="rect">
            <a:avLst/>
          </a:prstGeom>
        </p:spPr>
        <p:txBody>
          <a:bodyPr>
            <a:spAutoFit/>
          </a:bodyPr>
          <a:lstStyle/>
          <a:p>
            <a:pPr algn="ctr">
              <a:lnSpc>
                <a:spcPct val="115000"/>
              </a:lnSpc>
              <a:spcAft>
                <a:spcPts val="1000"/>
              </a:spcAft>
            </a:pPr>
            <a:r>
              <a:rPr lang="it-IT" sz="2800" dirty="0">
                <a:ea typeface="Calibri"/>
                <a:cs typeface="Times New Roman"/>
              </a:rPr>
              <a:t>TERRA D’OTRANTO</a:t>
            </a:r>
          </a:p>
          <a:p>
            <a:pPr algn="ctr">
              <a:lnSpc>
                <a:spcPct val="115000"/>
              </a:lnSpc>
              <a:spcAft>
                <a:spcPts val="1000"/>
              </a:spcAft>
            </a:pPr>
            <a:r>
              <a:rPr lang="it-IT" sz="2800" dirty="0">
                <a:ea typeface="Calibri"/>
                <a:cs typeface="Times New Roman"/>
              </a:rPr>
              <a:t>( 1231 -1861)</a:t>
            </a:r>
          </a:p>
        </p:txBody>
      </p:sp>
      <p:pic>
        <p:nvPicPr>
          <p:cNvPr id="5122" name="Picture 2" descr="230px-Provincia_Terra_di_Otra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08720"/>
            <a:ext cx="2676525" cy="34925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1360-otranto-puglia-vallard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897" y="1587167"/>
            <a:ext cx="4307458" cy="3027793"/>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
        <p:nvSpPr>
          <p:cNvPr id="5" name="Rettangolo 4"/>
          <p:cNvSpPr/>
          <p:nvPr/>
        </p:nvSpPr>
        <p:spPr>
          <a:xfrm>
            <a:off x="557300" y="5013176"/>
            <a:ext cx="7704856" cy="1366528"/>
          </a:xfrm>
          <a:prstGeom prst="rect">
            <a:avLst/>
          </a:prstGeom>
        </p:spPr>
        <p:txBody>
          <a:bodyPr wrap="square">
            <a:spAutoFit/>
          </a:bodyPr>
          <a:lstStyle/>
          <a:p>
            <a:pPr>
              <a:lnSpc>
                <a:spcPct val="115000"/>
              </a:lnSpc>
              <a:spcAft>
                <a:spcPts val="1000"/>
              </a:spcAft>
            </a:pPr>
            <a:r>
              <a:rPr lang="en-US" sz="2400" dirty="0">
                <a:ea typeface="Calibri" charset="0"/>
                <a:cs typeface="Times New Roman" charset="0"/>
              </a:rPr>
              <a:t>Province of : Kingdom of Sicily, Kingdom of Naples and the Kingdom of the Two </a:t>
            </a:r>
            <a:r>
              <a:rPr lang="en-US" sz="2400" dirty="0" err="1" smtClean="0">
                <a:ea typeface="Calibri" charset="0"/>
                <a:cs typeface="Times New Roman" charset="0"/>
              </a:rPr>
              <a:t>Sicilies</a:t>
            </a:r>
            <a:r>
              <a:rPr lang="it-IT" sz="2400" dirty="0" smtClean="0">
                <a:ea typeface="Calibri" charset="0"/>
                <a:cs typeface="Times New Roman" charset="0"/>
              </a:rPr>
              <a:t> </a:t>
            </a:r>
            <a:r>
              <a:rPr lang="en-US" sz="2400" dirty="0" smtClean="0">
                <a:ea typeface="Calibri" charset="0"/>
                <a:cs typeface="Times New Roman" charset="0"/>
              </a:rPr>
              <a:t>Finally </a:t>
            </a:r>
            <a:r>
              <a:rPr lang="en-US" sz="2400" dirty="0">
                <a:ea typeface="Calibri" charset="0"/>
                <a:cs typeface="Times New Roman" charset="0"/>
              </a:rPr>
              <a:t>broken up in 1861 with the Unification of Italy.</a:t>
            </a:r>
            <a:endParaRPr lang="it-IT" sz="2400" dirty="0">
              <a:effectLst/>
              <a:ea typeface="Calibri" charset="0"/>
              <a:cs typeface="Times New Roman" charset="0"/>
            </a:endParaRPr>
          </a:p>
        </p:txBody>
      </p:sp>
    </p:spTree>
    <p:extLst>
      <p:ext uri="{BB962C8B-B14F-4D97-AF65-F5344CB8AC3E}">
        <p14:creationId xmlns:p14="http://schemas.microsoft.com/office/powerpoint/2010/main" val="296616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ttangolo 2"/>
          <p:cNvSpPr/>
          <p:nvPr/>
        </p:nvSpPr>
        <p:spPr>
          <a:xfrm>
            <a:off x="1547664" y="318376"/>
            <a:ext cx="6264696" cy="487506"/>
          </a:xfrm>
          <a:prstGeom prst="rect">
            <a:avLst/>
          </a:prstGeom>
        </p:spPr>
        <p:txBody>
          <a:bodyPr wrap="square">
            <a:spAutoFit/>
          </a:bodyPr>
          <a:lstStyle/>
          <a:p>
            <a:pPr lvl="0" algn="ctr">
              <a:lnSpc>
                <a:spcPct val="107000"/>
              </a:lnSpc>
            </a:pPr>
            <a:r>
              <a:rPr lang="it-IT" sz="2400" b="1" dirty="0">
                <a:solidFill>
                  <a:prstClr val="black"/>
                </a:solidFill>
                <a:ea typeface="Times New Roman"/>
                <a:cs typeface="Times New Roman"/>
              </a:rPr>
              <a:t>“GIROLAMO MELCARNE IL MONTESARDO”</a:t>
            </a:r>
            <a:endParaRPr lang="it-IT" sz="2400" dirty="0">
              <a:solidFill>
                <a:prstClr val="black"/>
              </a:solidFill>
              <a:ea typeface="Calibri"/>
              <a:cs typeface="Times New Roman"/>
            </a:endParaRPr>
          </a:p>
        </p:txBody>
      </p:sp>
      <p:sp>
        <p:nvSpPr>
          <p:cNvPr id="4" name="Rettangolo 3"/>
          <p:cNvSpPr/>
          <p:nvPr/>
        </p:nvSpPr>
        <p:spPr>
          <a:xfrm>
            <a:off x="251520" y="1237532"/>
            <a:ext cx="6696744" cy="5333768"/>
          </a:xfrm>
          <a:prstGeom prst="rect">
            <a:avLst/>
          </a:prstGeom>
        </p:spPr>
        <p:txBody>
          <a:bodyPr wrap="square">
            <a:spAutoFit/>
          </a:bodyPr>
          <a:lstStyle/>
          <a:p>
            <a:pPr algn="just">
              <a:lnSpc>
                <a:spcPct val="107000"/>
              </a:lnSpc>
              <a:spcAft>
                <a:spcPts val="800"/>
              </a:spcAft>
            </a:pPr>
            <a:r>
              <a:rPr lang="it-IT" sz="1400" b="1" dirty="0" smtClean="0">
                <a:effectLst/>
                <a:latin typeface="Times New Roman"/>
                <a:ea typeface="Times New Roman"/>
                <a:cs typeface="Times New Roman"/>
              </a:rPr>
              <a:t> </a:t>
            </a:r>
            <a:r>
              <a:rPr lang="it-IT" sz="1600" b="1" dirty="0" smtClean="0">
                <a:effectLst/>
                <a:latin typeface="Times New Roman"/>
                <a:ea typeface="Times New Roman"/>
                <a:cs typeface="Times New Roman"/>
              </a:rPr>
              <a:t>NAME: </a:t>
            </a:r>
            <a:r>
              <a:rPr lang="it-IT" sz="1600" dirty="0" smtClean="0">
                <a:effectLst/>
                <a:latin typeface="Times New Roman"/>
                <a:ea typeface="Times New Roman"/>
                <a:cs typeface="Times New Roman"/>
              </a:rPr>
              <a:t>Girolamo </a:t>
            </a:r>
            <a:endParaRPr lang="it-IT" sz="1600" dirty="0">
              <a:ea typeface="Calibri"/>
              <a:cs typeface="Times New Roman"/>
            </a:endParaRPr>
          </a:p>
          <a:p>
            <a:pPr algn="just">
              <a:lnSpc>
                <a:spcPct val="107000"/>
              </a:lnSpc>
              <a:spcAft>
                <a:spcPts val="800"/>
              </a:spcAft>
            </a:pPr>
            <a:r>
              <a:rPr lang="it-IT" sz="1600" dirty="0" smtClean="0">
                <a:effectLst/>
                <a:latin typeface="Times New Roman"/>
                <a:ea typeface="Times New Roman"/>
                <a:cs typeface="Times New Roman"/>
              </a:rPr>
              <a:t> </a:t>
            </a:r>
            <a:r>
              <a:rPr lang="it-IT" sz="1600" b="1" dirty="0" smtClean="0">
                <a:latin typeface="Times New Roman"/>
                <a:ea typeface="Times New Roman"/>
                <a:cs typeface="Times New Roman"/>
              </a:rPr>
              <a:t>SURNAME:</a:t>
            </a:r>
            <a:r>
              <a:rPr lang="it-IT" sz="1600" b="1" dirty="0" smtClean="0">
                <a:effectLst/>
                <a:latin typeface="Times New Roman"/>
                <a:ea typeface="Times New Roman"/>
                <a:cs typeface="Times New Roman"/>
              </a:rPr>
              <a:t> </a:t>
            </a:r>
            <a:r>
              <a:rPr lang="it-IT" sz="1600" dirty="0" err="1" smtClean="0">
                <a:effectLst/>
                <a:latin typeface="Times New Roman"/>
                <a:ea typeface="Times New Roman"/>
                <a:cs typeface="Times New Roman"/>
              </a:rPr>
              <a:t>Melcarne</a:t>
            </a:r>
            <a:r>
              <a:rPr lang="it-IT" sz="1600" dirty="0" smtClean="0">
                <a:effectLst/>
                <a:latin typeface="Times New Roman"/>
                <a:ea typeface="Times New Roman"/>
                <a:cs typeface="Times New Roman"/>
              </a:rPr>
              <a:t> </a:t>
            </a:r>
            <a:r>
              <a:rPr lang="it-IT" sz="1600" dirty="0" smtClean="0">
                <a:effectLst/>
                <a:latin typeface="Times New Roman"/>
                <a:ea typeface="Times New Roman"/>
                <a:cs typeface="Times New Roman"/>
              </a:rPr>
              <a:t>(</a:t>
            </a:r>
            <a:r>
              <a:rPr lang="it-IT" sz="1600" dirty="0" err="1" smtClean="0">
                <a:latin typeface="Times New Roman"/>
                <a:ea typeface="Times New Roman"/>
                <a:cs typeface="Times New Roman"/>
              </a:rPr>
              <a:t>said</a:t>
            </a:r>
            <a:r>
              <a:rPr lang="it-IT" sz="1600" dirty="0" smtClean="0">
                <a:effectLst/>
                <a:latin typeface="Times New Roman"/>
                <a:ea typeface="Times New Roman"/>
                <a:cs typeface="Times New Roman"/>
              </a:rPr>
              <a:t> </a:t>
            </a:r>
            <a:r>
              <a:rPr lang="it-IT" sz="1600" dirty="0" smtClean="0">
                <a:effectLst/>
                <a:latin typeface="Times New Roman"/>
                <a:ea typeface="Times New Roman"/>
                <a:cs typeface="Times New Roman"/>
              </a:rPr>
              <a:t>il  Montesardo). </a:t>
            </a:r>
            <a:endParaRPr lang="it-IT" sz="1600" dirty="0">
              <a:ea typeface="Calibri"/>
              <a:cs typeface="Times New Roman"/>
            </a:endParaRPr>
          </a:p>
          <a:p>
            <a:pPr algn="just">
              <a:lnSpc>
                <a:spcPct val="107000"/>
              </a:lnSpc>
              <a:spcAft>
                <a:spcPts val="800"/>
              </a:spcAft>
            </a:pPr>
            <a:r>
              <a:rPr lang="it-IT" sz="1600" dirty="0" smtClean="0">
                <a:effectLst/>
                <a:latin typeface="Times New Roman"/>
                <a:ea typeface="Times New Roman"/>
                <a:cs typeface="Times New Roman"/>
              </a:rPr>
              <a:t> </a:t>
            </a:r>
            <a:r>
              <a:rPr lang="it-IT" sz="1600" b="1" dirty="0" smtClean="0">
                <a:latin typeface="Times New Roman"/>
                <a:ea typeface="Times New Roman"/>
                <a:cs typeface="Times New Roman"/>
              </a:rPr>
              <a:t>PERSONAL DATE:</a:t>
            </a:r>
            <a:endParaRPr lang="it-IT" sz="1600" dirty="0">
              <a:ea typeface="Calibri"/>
              <a:cs typeface="Times New Roman"/>
            </a:endParaRPr>
          </a:p>
          <a:p>
            <a:pPr algn="just">
              <a:lnSpc>
                <a:spcPct val="107000"/>
              </a:lnSpc>
              <a:spcAft>
                <a:spcPts val="800"/>
              </a:spcAft>
            </a:pPr>
            <a:r>
              <a:rPr lang="it-IT" sz="1600" dirty="0" smtClean="0">
                <a:ea typeface="Times New Roman"/>
                <a:cs typeface="Times New Roman"/>
              </a:rPr>
              <a:t>He </a:t>
            </a:r>
            <a:r>
              <a:rPr lang="it-IT" sz="1600" dirty="0" err="1" smtClean="0">
                <a:ea typeface="Times New Roman"/>
                <a:cs typeface="Times New Roman"/>
              </a:rPr>
              <a:t>was</a:t>
            </a:r>
            <a:r>
              <a:rPr lang="it-IT" sz="1600" dirty="0" smtClean="0">
                <a:ea typeface="Times New Roman"/>
                <a:cs typeface="Times New Roman"/>
              </a:rPr>
              <a:t> </a:t>
            </a:r>
            <a:r>
              <a:rPr lang="it-IT" sz="1600" dirty="0" err="1" smtClean="0">
                <a:ea typeface="Times New Roman"/>
                <a:cs typeface="Times New Roman"/>
              </a:rPr>
              <a:t>born</a:t>
            </a:r>
            <a:r>
              <a:rPr lang="it-IT" sz="1600" dirty="0" smtClean="0">
                <a:ea typeface="Times New Roman"/>
                <a:cs typeface="Times New Roman"/>
              </a:rPr>
              <a:t> in Alessano</a:t>
            </a:r>
            <a:r>
              <a:rPr lang="it-IT" sz="1600" dirty="0">
                <a:ea typeface="Times New Roman"/>
                <a:cs typeface="Times New Roman"/>
              </a:rPr>
              <a:t>, </a:t>
            </a:r>
            <a:r>
              <a:rPr lang="it-IT" sz="1600" dirty="0" err="1" smtClean="0">
                <a:ea typeface="Times New Roman"/>
                <a:cs typeface="Times New Roman"/>
              </a:rPr>
              <a:t>around</a:t>
            </a:r>
            <a:r>
              <a:rPr lang="it-IT" sz="1600" dirty="0" smtClean="0">
                <a:ea typeface="Times New Roman"/>
                <a:cs typeface="Times New Roman"/>
              </a:rPr>
              <a:t> </a:t>
            </a:r>
            <a:r>
              <a:rPr lang="it-IT" sz="1600" b="1" dirty="0">
                <a:ea typeface="Times New Roman"/>
                <a:cs typeface="Times New Roman"/>
              </a:rPr>
              <a:t>1580-1645 circa.</a:t>
            </a:r>
            <a:endParaRPr lang="it-IT" sz="1600" dirty="0">
              <a:ea typeface="Calibri"/>
              <a:cs typeface="Times New Roman"/>
            </a:endParaRPr>
          </a:p>
          <a:p>
            <a:pPr algn="just">
              <a:lnSpc>
                <a:spcPct val="107000"/>
              </a:lnSpc>
              <a:spcAft>
                <a:spcPts val="800"/>
              </a:spcAft>
            </a:pPr>
            <a:r>
              <a:rPr lang="it-IT" sz="1600" b="1" dirty="0">
                <a:ea typeface="Times New Roman"/>
                <a:cs typeface="Times New Roman"/>
              </a:rPr>
              <a:t> </a:t>
            </a:r>
            <a:r>
              <a:rPr lang="it-IT" sz="1600" b="1" dirty="0" smtClean="0">
                <a:ea typeface="Times New Roman"/>
                <a:cs typeface="Times New Roman"/>
              </a:rPr>
              <a:t>ZONE OF INFLUENCE: </a:t>
            </a:r>
            <a:r>
              <a:rPr lang="it-IT" sz="1600" dirty="0" err="1" smtClean="0">
                <a:ea typeface="Times New Roman"/>
                <a:cs typeface="Times New Roman"/>
              </a:rPr>
              <a:t>Moves</a:t>
            </a:r>
            <a:r>
              <a:rPr lang="it-IT" sz="1600" b="1" dirty="0" smtClean="0">
                <a:ea typeface="Times New Roman"/>
                <a:cs typeface="Times New Roman"/>
              </a:rPr>
              <a:t> </a:t>
            </a:r>
            <a:r>
              <a:rPr lang="it-IT" sz="1600" dirty="0" smtClean="0">
                <a:effectLst/>
                <a:latin typeface="Times New Roman"/>
                <a:ea typeface="Times New Roman"/>
                <a:cs typeface="Times New Roman"/>
              </a:rPr>
              <a:t>Tricase</a:t>
            </a:r>
            <a:r>
              <a:rPr lang="it-IT" sz="1600" dirty="0" smtClean="0">
                <a:effectLst/>
                <a:latin typeface="Times New Roman"/>
                <a:ea typeface="Times New Roman"/>
                <a:cs typeface="Times New Roman"/>
              </a:rPr>
              <a:t>, </a:t>
            </a:r>
            <a:r>
              <a:rPr lang="it-IT" sz="1600" dirty="0" smtClean="0">
                <a:effectLst/>
                <a:latin typeface="Times New Roman"/>
                <a:ea typeface="Times New Roman"/>
                <a:cs typeface="Times New Roman"/>
              </a:rPr>
              <a:t>Rome, Florence, </a:t>
            </a:r>
            <a:r>
              <a:rPr lang="it-IT" sz="1600" dirty="0" smtClean="0">
                <a:effectLst/>
                <a:latin typeface="Times New Roman"/>
                <a:ea typeface="Times New Roman"/>
                <a:cs typeface="Times New Roman"/>
              </a:rPr>
              <a:t>Ancona</a:t>
            </a:r>
            <a:r>
              <a:rPr lang="it-IT" sz="1600" dirty="0" smtClean="0">
                <a:effectLst/>
                <a:latin typeface="Times New Roman"/>
                <a:ea typeface="Times New Roman"/>
                <a:cs typeface="Times New Roman"/>
              </a:rPr>
              <a:t>,</a:t>
            </a:r>
          </a:p>
          <a:p>
            <a:pPr algn="just">
              <a:lnSpc>
                <a:spcPct val="107000"/>
              </a:lnSpc>
              <a:spcAft>
                <a:spcPts val="800"/>
              </a:spcAft>
            </a:pPr>
            <a:r>
              <a:rPr lang="it-IT" sz="1600" dirty="0" smtClean="0">
                <a:effectLst/>
                <a:latin typeface="Times New Roman"/>
                <a:ea typeface="Times New Roman"/>
                <a:cs typeface="Times New Roman"/>
              </a:rPr>
              <a:t> </a:t>
            </a:r>
            <a:r>
              <a:rPr lang="it-IT" sz="1600" dirty="0" smtClean="0">
                <a:effectLst/>
                <a:latin typeface="Times New Roman"/>
                <a:ea typeface="Times New Roman"/>
                <a:cs typeface="Times New Roman"/>
              </a:rPr>
              <a:t>Bologna, </a:t>
            </a:r>
            <a:r>
              <a:rPr lang="it-IT" sz="1600" dirty="0" err="1" smtClean="0">
                <a:effectLst/>
                <a:latin typeface="Times New Roman"/>
                <a:ea typeface="Times New Roman"/>
                <a:cs typeface="Times New Roman"/>
              </a:rPr>
              <a:t>Naples</a:t>
            </a:r>
            <a:endParaRPr lang="it-IT" sz="1600" dirty="0">
              <a:ea typeface="Calibri"/>
              <a:cs typeface="Times New Roman"/>
            </a:endParaRPr>
          </a:p>
          <a:p>
            <a:pPr algn="just">
              <a:lnSpc>
                <a:spcPct val="107000"/>
              </a:lnSpc>
              <a:spcAft>
                <a:spcPts val="800"/>
              </a:spcAft>
            </a:pPr>
            <a:r>
              <a:rPr lang="it-IT" sz="1600" dirty="0" smtClean="0">
                <a:effectLst/>
                <a:latin typeface="Times New Roman"/>
                <a:ea typeface="Times New Roman"/>
                <a:cs typeface="Times New Roman"/>
              </a:rPr>
              <a:t> </a:t>
            </a:r>
            <a:r>
              <a:rPr lang="it-IT" sz="1600" b="1" dirty="0" smtClean="0">
                <a:effectLst/>
                <a:latin typeface="Times New Roman"/>
                <a:ea typeface="Times New Roman"/>
                <a:cs typeface="Times New Roman"/>
              </a:rPr>
              <a:t>PROFESSION: </a:t>
            </a:r>
            <a:endParaRPr lang="it-IT" sz="1600" dirty="0">
              <a:ea typeface="Calibri"/>
              <a:cs typeface="Times New Roman"/>
            </a:endParaRPr>
          </a:p>
          <a:p>
            <a:pPr algn="just">
              <a:lnSpc>
                <a:spcPct val="107000"/>
              </a:lnSpc>
              <a:spcAft>
                <a:spcPts val="800"/>
              </a:spcAft>
            </a:pPr>
            <a:r>
              <a:rPr lang="en-US" sz="1600" dirty="0"/>
              <a:t>Organist in the Roman Basilica of Santa Maria in </a:t>
            </a:r>
            <a:r>
              <a:rPr lang="en-US" sz="1600" dirty="0" err="1"/>
              <a:t>Trastevere</a:t>
            </a:r>
            <a:r>
              <a:rPr lang="en-US" sz="1600" dirty="0"/>
              <a:t>, singer in the Basilica of San </a:t>
            </a:r>
            <a:r>
              <a:rPr lang="en-US" sz="1600" dirty="0" err="1"/>
              <a:t>Petronio</a:t>
            </a:r>
            <a:r>
              <a:rPr lang="en-US" sz="1600" dirty="0"/>
              <a:t> in Bologna, choirmaster in </a:t>
            </a:r>
            <a:r>
              <a:rPr lang="en-US" sz="1600" dirty="0" err="1"/>
              <a:t>Ancona</a:t>
            </a:r>
            <a:r>
              <a:rPr lang="en-US" sz="1600" dirty="0"/>
              <a:t> and </a:t>
            </a:r>
            <a:r>
              <a:rPr lang="en-US" sz="1600" dirty="0" err="1"/>
              <a:t>Fano's</a:t>
            </a:r>
            <a:r>
              <a:rPr lang="en-US" sz="1600" dirty="0"/>
              <a:t> Cathedral.</a:t>
            </a:r>
            <a:endParaRPr lang="it-IT" sz="1600" dirty="0"/>
          </a:p>
          <a:p>
            <a:pPr algn="just">
              <a:lnSpc>
                <a:spcPct val="107000"/>
              </a:lnSpc>
              <a:spcAft>
                <a:spcPts val="800"/>
              </a:spcAft>
            </a:pPr>
            <a:r>
              <a:rPr lang="it-IT" sz="1600" dirty="0" smtClean="0">
                <a:effectLst/>
                <a:latin typeface="Times New Roman"/>
                <a:ea typeface="Times New Roman"/>
                <a:cs typeface="Times New Roman"/>
              </a:rPr>
              <a:t> </a:t>
            </a:r>
            <a:r>
              <a:rPr lang="it-IT" sz="1600" b="1" dirty="0" smtClean="0">
                <a:latin typeface="Times New Roman"/>
                <a:ea typeface="Times New Roman"/>
                <a:cs typeface="Times New Roman"/>
              </a:rPr>
              <a:t>WORKS:</a:t>
            </a:r>
            <a:endParaRPr lang="it-IT" sz="1600" b="1" dirty="0" smtClean="0">
              <a:effectLst/>
              <a:latin typeface="Times New Roman"/>
              <a:ea typeface="Times New Roman"/>
              <a:cs typeface="Times New Roman"/>
            </a:endParaRPr>
          </a:p>
          <a:p>
            <a:pPr algn="just">
              <a:lnSpc>
                <a:spcPct val="107000"/>
              </a:lnSpc>
              <a:spcAft>
                <a:spcPts val="800"/>
              </a:spcAft>
            </a:pPr>
            <a:r>
              <a:rPr lang="en-US" sz="1600" dirty="0" smtClean="0"/>
              <a:t>The </a:t>
            </a:r>
            <a:r>
              <a:rPr lang="en-US" sz="1600" dirty="0"/>
              <a:t>"little booklet of ballets" alphabetic guitar tablature. Composer of two madrigals for five mixed voices “</a:t>
            </a:r>
            <a:r>
              <a:rPr lang="en-US" sz="1600" i="1" dirty="0"/>
              <a:t>E </a:t>
            </a:r>
            <a:r>
              <a:rPr lang="en-US" sz="1600" i="1" dirty="0" err="1"/>
              <a:t>così</a:t>
            </a:r>
            <a:r>
              <a:rPr lang="en-US" sz="1600" i="1" dirty="0"/>
              <a:t> </a:t>
            </a:r>
            <a:r>
              <a:rPr lang="en-US" sz="1600" i="1" dirty="0" err="1"/>
              <a:t>vagli</a:t>
            </a:r>
            <a:r>
              <a:rPr lang="en-US" sz="1600" i="1" dirty="0"/>
              <a:t> </a:t>
            </a:r>
            <a:r>
              <a:rPr lang="en-US" sz="1600" i="1" dirty="0" err="1"/>
              <a:t>il</a:t>
            </a:r>
            <a:r>
              <a:rPr lang="en-US" sz="1600" i="1" dirty="0"/>
              <a:t> </a:t>
            </a:r>
            <a:r>
              <a:rPr lang="en-US" sz="1600" i="1" dirty="0" err="1"/>
              <a:t>pianto</a:t>
            </a:r>
            <a:r>
              <a:rPr lang="en-US" sz="1600" i="1" dirty="0"/>
              <a:t> </a:t>
            </a:r>
            <a:r>
              <a:rPr lang="en-US" sz="1600" i="1" dirty="0" err="1"/>
              <a:t>ch’esc’o</a:t>
            </a:r>
            <a:r>
              <a:rPr lang="en-US" sz="1600" i="1" dirty="0"/>
              <a:t> </a:t>
            </a:r>
            <a:r>
              <a:rPr lang="en-US" sz="1600" i="1" dirty="0" err="1"/>
              <a:t>mio</a:t>
            </a:r>
            <a:r>
              <a:rPr lang="en-US" sz="1600" i="1" dirty="0"/>
              <a:t> sol, da </a:t>
            </a:r>
            <a:r>
              <a:rPr lang="en-US" sz="1600" i="1" dirty="0" err="1"/>
              <a:t>bei</a:t>
            </a:r>
            <a:r>
              <a:rPr lang="en-US" sz="1600" i="1" dirty="0"/>
              <a:t> </a:t>
            </a:r>
            <a:r>
              <a:rPr lang="en-US" sz="1600" i="1" dirty="0" err="1"/>
              <a:t>vostr’occhi</a:t>
            </a:r>
            <a:r>
              <a:rPr lang="en-US" sz="1600" i="1" dirty="0"/>
              <a:t>”</a:t>
            </a:r>
            <a:r>
              <a:rPr lang="en-US" sz="1600" dirty="0"/>
              <a:t> and “</a:t>
            </a:r>
            <a:r>
              <a:rPr lang="en-US" sz="1600" i="1" dirty="0" err="1"/>
              <a:t>Quando</a:t>
            </a:r>
            <a:r>
              <a:rPr lang="en-US" sz="1600" i="1" dirty="0"/>
              <a:t> </a:t>
            </a:r>
            <a:r>
              <a:rPr lang="en-US" sz="1600" i="1" dirty="0" err="1"/>
              <a:t>l’alba</a:t>
            </a:r>
            <a:r>
              <a:rPr lang="en-US" sz="1600" i="1" dirty="0"/>
              <a:t> novella </a:t>
            </a:r>
            <a:r>
              <a:rPr lang="en-US" sz="1600" i="1" dirty="0" err="1"/>
              <a:t>adorn’il</a:t>
            </a:r>
            <a:r>
              <a:rPr lang="en-US" sz="1600" i="1" dirty="0"/>
              <a:t> </a:t>
            </a:r>
            <a:r>
              <a:rPr lang="en-US" sz="1600" i="1" dirty="0" err="1"/>
              <a:t>crin</a:t>
            </a:r>
            <a:r>
              <a:rPr lang="en-US" sz="1600" i="1" dirty="0"/>
              <a:t> di rose”</a:t>
            </a:r>
            <a:r>
              <a:rPr lang="en-US" sz="1600" dirty="0"/>
              <a:t> and four sacred motets up to eight voices. Florentine-style songs "O lucky days". With the work "The glad days in Naples" he tries to praise Naples and its beauty.</a:t>
            </a:r>
            <a:endParaRPr lang="it-IT" sz="1600" dirty="0"/>
          </a:p>
          <a:p>
            <a:pPr algn="just">
              <a:lnSpc>
                <a:spcPct val="107000"/>
              </a:lnSpc>
              <a:spcAft>
                <a:spcPts val="800"/>
              </a:spcAft>
            </a:pPr>
            <a:endParaRPr lang="it-IT" sz="1600" dirty="0">
              <a:ea typeface="Calibri"/>
              <a:cs typeface="Times New Roman"/>
            </a:endParaRPr>
          </a:p>
        </p:txBody>
      </p:sp>
      <p:pic>
        <p:nvPicPr>
          <p:cNvPr id="5" name="Immagine 4"/>
          <p:cNvPicPr/>
          <p:nvPr/>
        </p:nvPicPr>
        <p:blipFill>
          <a:blip r:embed="rId3">
            <a:extLst>
              <a:ext uri="{28A0092B-C50C-407E-A947-70E740481C1C}">
                <a14:useLocalDpi xmlns:a14="http://schemas.microsoft.com/office/drawing/2010/main" val="0"/>
              </a:ext>
            </a:extLst>
          </a:blip>
          <a:stretch>
            <a:fillRect/>
          </a:stretch>
        </p:blipFill>
        <p:spPr>
          <a:xfrm>
            <a:off x="6213823" y="805882"/>
            <a:ext cx="2303734" cy="2782247"/>
          </a:xfrm>
          <a:prstGeom prst="rect">
            <a:avLst/>
          </a:prstGeom>
          <a:ln w="38100">
            <a:solidFill>
              <a:schemeClr val="tx1"/>
            </a:solidFill>
          </a:ln>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Tree>
    <p:extLst>
      <p:ext uri="{BB962C8B-B14F-4D97-AF65-F5344CB8AC3E}">
        <p14:creationId xmlns:p14="http://schemas.microsoft.com/office/powerpoint/2010/main" val="3377496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1259632" y="1988840"/>
            <a:ext cx="7056784" cy="2897203"/>
          </a:xfrm>
          <a:prstGeom prst="rect">
            <a:avLst/>
          </a:prstGeom>
        </p:spPr>
        <p:txBody>
          <a:bodyPr wrap="square">
            <a:spAutoFit/>
          </a:bodyPr>
          <a:lstStyle/>
          <a:p>
            <a:pPr>
              <a:lnSpc>
                <a:spcPct val="115000"/>
              </a:lnSpc>
              <a:spcAft>
                <a:spcPts val="1000"/>
              </a:spcAft>
            </a:pPr>
            <a:r>
              <a:rPr lang="en-US" sz="2400" b="1" dirty="0"/>
              <a:t>RESEARCH REASONS</a:t>
            </a:r>
            <a:r>
              <a:rPr lang="it-IT" sz="2400" b="1" dirty="0"/>
              <a:t> </a:t>
            </a:r>
            <a:endParaRPr lang="it-IT" sz="2400" b="1" dirty="0" smtClean="0"/>
          </a:p>
          <a:p>
            <a:pPr>
              <a:lnSpc>
                <a:spcPct val="115000"/>
              </a:lnSpc>
              <a:spcAft>
                <a:spcPts val="1000"/>
              </a:spcAft>
            </a:pPr>
            <a:r>
              <a:rPr lang="en-US" sz="2400" dirty="0" err="1"/>
              <a:t>Girolamo</a:t>
            </a:r>
            <a:r>
              <a:rPr lang="en-US" sz="2400" dirty="0"/>
              <a:t> </a:t>
            </a:r>
            <a:r>
              <a:rPr lang="en-US" sz="2400" dirty="0" err="1"/>
              <a:t>Montesardo</a:t>
            </a:r>
            <a:r>
              <a:rPr lang="en-US" sz="2400" dirty="0"/>
              <a:t> theorizes a new alphabetic tablature for guitar, from which the famous work 'ballet on Spanish guitar', as well as a new instrument tuning system.</a:t>
            </a:r>
            <a:endParaRPr lang="it-IT" sz="2400" dirty="0"/>
          </a:p>
          <a:p>
            <a:pPr>
              <a:lnSpc>
                <a:spcPct val="115000"/>
              </a:lnSpc>
              <a:spcAft>
                <a:spcPts val="1000"/>
              </a:spcAft>
            </a:pPr>
            <a:endParaRPr lang="it-IT" sz="2400" b="1" dirty="0" smtClean="0">
              <a:ea typeface="Times New Roman"/>
              <a:cs typeface="Calibri"/>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Tree>
    <p:extLst>
      <p:ext uri="{BB962C8B-B14F-4D97-AF65-F5344CB8AC3E}">
        <p14:creationId xmlns:p14="http://schemas.microsoft.com/office/powerpoint/2010/main" val="3302744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6145" name="Immag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2606675" cy="34766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635896" y="1166842"/>
            <a:ext cx="525658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ea typeface="Times New Roman" pitchFamily="18" charset="0"/>
                <a:cs typeface="Calibri" pitchFamily="34" charset="0"/>
              </a:rPr>
              <a:t>SURNAME</a:t>
            </a:r>
            <a:r>
              <a:rPr kumimoji="0" lang="it-IT" b="1" i="0" u="none" strike="noStrike" cap="none" normalizeH="0" baseline="0" dirty="0" smtClean="0">
                <a:ln>
                  <a:noFill/>
                </a:ln>
                <a:solidFill>
                  <a:schemeClr val="tx1"/>
                </a:solidFill>
                <a:effectLst/>
                <a:ea typeface="Times New Roman" pitchFamily="18" charset="0"/>
                <a:cs typeface="Calibri" pitchFamily="34" charset="0"/>
              </a:rPr>
              <a:t>:</a:t>
            </a:r>
            <a:r>
              <a:rPr kumimoji="0" lang="it-IT" b="0" i="0" u="none" strike="noStrike" cap="none" normalizeH="0" baseline="0" dirty="0" smtClean="0">
                <a:ln>
                  <a:noFill/>
                </a:ln>
                <a:solidFill>
                  <a:schemeClr val="tx1"/>
                </a:solidFill>
                <a:effectLst/>
                <a:ea typeface="Times New Roman" pitchFamily="18" charset="0"/>
                <a:cs typeface="Calibri" pitchFamily="34" charset="0"/>
              </a:rPr>
              <a:t> </a:t>
            </a:r>
            <a:r>
              <a:rPr kumimoji="0" lang="it-IT" b="0" i="1" u="none" strike="noStrike" cap="none" normalizeH="0" baseline="0" dirty="0" smtClean="0">
                <a:ln>
                  <a:noFill/>
                </a:ln>
                <a:solidFill>
                  <a:schemeClr val="tx1"/>
                </a:solidFill>
                <a:effectLst/>
                <a:ea typeface="Times New Roman" pitchFamily="18" charset="0"/>
                <a:cs typeface="Calibri" pitchFamily="34" charset="0"/>
              </a:rPr>
              <a:t>LEO</a:t>
            </a:r>
            <a:endParaRPr kumimoji="0" lang="it-IT" b="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ea typeface="Times New Roman" pitchFamily="18" charset="0"/>
                <a:cs typeface="Calibri" pitchFamily="34" charset="0"/>
              </a:rPr>
              <a:t>NAME</a:t>
            </a:r>
            <a:r>
              <a:rPr kumimoji="0" lang="it-IT" b="1" i="0" u="none" strike="noStrike" cap="none" normalizeH="0" baseline="0" dirty="0" smtClean="0">
                <a:ln>
                  <a:noFill/>
                </a:ln>
                <a:solidFill>
                  <a:schemeClr val="tx1"/>
                </a:solidFill>
                <a:effectLst/>
                <a:ea typeface="Times New Roman" pitchFamily="18" charset="0"/>
                <a:cs typeface="Calibri" pitchFamily="34" charset="0"/>
              </a:rPr>
              <a:t>:</a:t>
            </a:r>
            <a:r>
              <a:rPr kumimoji="0" lang="it-IT"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it-IT" b="0" i="1" u="none" strike="noStrike" cap="none" normalizeH="0" baseline="0" dirty="0" smtClean="0">
                <a:ln>
                  <a:noFill/>
                </a:ln>
                <a:solidFill>
                  <a:schemeClr val="tx1"/>
                </a:solidFill>
                <a:effectLst/>
                <a:ea typeface="Times New Roman" pitchFamily="18" charset="0"/>
                <a:cs typeface="Calibri" pitchFamily="34" charset="0"/>
              </a:rPr>
              <a:t>LEONARDO ORONZO SALVATORE </a:t>
            </a:r>
            <a:endParaRPr kumimoji="0" lang="it-IT" b="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b="1" dirty="0" smtClean="0">
                <a:ea typeface="Times New Roman" pitchFamily="18" charset="0"/>
                <a:cs typeface="Calibri" pitchFamily="34" charset="0"/>
              </a:rPr>
              <a:t>PERSONAL DATE</a:t>
            </a:r>
            <a:r>
              <a:rPr lang="it-IT" b="1" dirty="0" smtClean="0">
                <a:ea typeface="Times New Roman" pitchFamily="18" charset="0"/>
                <a:cs typeface="Calibri" pitchFamily="34" charset="0"/>
              </a:rPr>
              <a:t>:</a:t>
            </a:r>
            <a:r>
              <a:rPr kumimoji="0" lang="it-IT"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lang="it-IT" i="1" dirty="0" smtClean="0">
                <a:ea typeface="Times New Roman" pitchFamily="18" charset="0"/>
                <a:cs typeface="Calibri" pitchFamily="34" charset="0"/>
              </a:rPr>
              <a:t>IN</a:t>
            </a:r>
            <a:r>
              <a:rPr kumimoji="0" lang="it-IT" b="0" i="1" u="none" strike="noStrike" cap="none" normalizeH="0" baseline="0" dirty="0" smtClean="0">
                <a:ln>
                  <a:noFill/>
                </a:ln>
                <a:solidFill>
                  <a:schemeClr val="tx1"/>
                </a:solidFill>
                <a:effectLst/>
                <a:ea typeface="Times New Roman" pitchFamily="18" charset="0"/>
                <a:cs typeface="Calibri" pitchFamily="34" charset="0"/>
              </a:rPr>
              <a:t> </a:t>
            </a:r>
            <a:r>
              <a:rPr kumimoji="0" lang="it-IT" b="0" i="1" u="none" strike="noStrike" cap="none" normalizeH="0" baseline="0" dirty="0" smtClean="0">
                <a:ln>
                  <a:noFill/>
                </a:ln>
                <a:solidFill>
                  <a:schemeClr val="tx1"/>
                </a:solidFill>
                <a:effectLst/>
                <a:ea typeface="Times New Roman" pitchFamily="18" charset="0"/>
                <a:cs typeface="Calibri" pitchFamily="34" charset="0"/>
              </a:rPr>
              <a:t>SAN VITO DEI NORMANNI IL </a:t>
            </a:r>
            <a:r>
              <a:rPr kumimoji="0" lang="it-IT" b="0" i="1" u="none" strike="noStrike" cap="none" normalizeH="0" dirty="0" smtClean="0">
                <a:ln>
                  <a:noFill/>
                </a:ln>
                <a:solidFill>
                  <a:schemeClr val="tx1"/>
                </a:solidFill>
                <a:effectLst/>
                <a:ea typeface="Times New Roman" pitchFamily="18" charset="0"/>
                <a:cs typeface="Calibri" pitchFamily="34" charset="0"/>
              </a:rPr>
              <a:t> </a:t>
            </a:r>
            <a:r>
              <a:rPr kumimoji="0" lang="it-IT" b="0" i="1" u="none" strike="noStrike" cap="none" normalizeH="0" baseline="0" dirty="0" smtClean="0">
                <a:ln>
                  <a:noFill/>
                </a:ln>
                <a:solidFill>
                  <a:schemeClr val="tx1"/>
                </a:solidFill>
                <a:effectLst/>
                <a:ea typeface="Times New Roman" pitchFamily="18" charset="0"/>
                <a:cs typeface="Calibri" pitchFamily="34" charset="0"/>
              </a:rPr>
              <a:t>5 </a:t>
            </a:r>
            <a:r>
              <a:rPr kumimoji="0" lang="it-IT" b="0" i="1" u="none" strike="noStrike" cap="none" normalizeH="0" baseline="0" dirty="0" smtClean="0">
                <a:ln>
                  <a:noFill/>
                </a:ln>
                <a:solidFill>
                  <a:schemeClr val="tx1"/>
                </a:solidFill>
                <a:effectLst/>
                <a:ea typeface="Times New Roman" pitchFamily="18" charset="0"/>
                <a:cs typeface="Calibri" pitchFamily="34" charset="0"/>
              </a:rPr>
              <a:t>AUGUST </a:t>
            </a:r>
            <a:r>
              <a:rPr kumimoji="0" lang="it-IT" b="0" i="1" u="none" strike="noStrike" cap="none" normalizeH="0" baseline="0" dirty="0" smtClean="0">
                <a:ln>
                  <a:noFill/>
                </a:ln>
                <a:solidFill>
                  <a:schemeClr val="tx1"/>
                </a:solidFill>
                <a:effectLst/>
                <a:ea typeface="Times New Roman" pitchFamily="18" charset="0"/>
                <a:cs typeface="Calibri" pitchFamily="34" charset="0"/>
              </a:rPr>
              <a:t>1694-NAPOLI</a:t>
            </a:r>
            <a:r>
              <a:rPr kumimoji="0" lang="it-IT" b="0" i="1" u="none" strike="noStrike" cap="none" normalizeH="0" dirty="0" smtClean="0">
                <a:ln>
                  <a:noFill/>
                </a:ln>
                <a:solidFill>
                  <a:schemeClr val="tx1"/>
                </a:solidFill>
                <a:effectLst/>
                <a:ea typeface="Times New Roman" pitchFamily="18" charset="0"/>
                <a:cs typeface="Calibri" pitchFamily="34" charset="0"/>
              </a:rPr>
              <a:t> 31 </a:t>
            </a:r>
            <a:r>
              <a:rPr lang="it-IT" i="1" dirty="0">
                <a:ea typeface="Times New Roman" pitchFamily="18" charset="0"/>
                <a:cs typeface="Calibri" pitchFamily="34" charset="0"/>
              </a:rPr>
              <a:t>O</a:t>
            </a:r>
            <a:r>
              <a:rPr kumimoji="0" lang="it-IT" b="0" i="1" u="none" strike="noStrike" cap="none" normalizeH="0" dirty="0" smtClean="0">
                <a:ln>
                  <a:noFill/>
                </a:ln>
                <a:solidFill>
                  <a:schemeClr val="tx1"/>
                </a:solidFill>
                <a:effectLst/>
                <a:ea typeface="Times New Roman" pitchFamily="18" charset="0"/>
                <a:cs typeface="Calibri" pitchFamily="34" charset="0"/>
              </a:rPr>
              <a:t>CTOBER </a:t>
            </a:r>
            <a:r>
              <a:rPr kumimoji="0" lang="it-IT" b="0" i="1" u="none" strike="noStrike" cap="none" normalizeH="0" dirty="0" smtClean="0">
                <a:ln>
                  <a:noFill/>
                </a:ln>
                <a:solidFill>
                  <a:schemeClr val="tx1"/>
                </a:solidFill>
                <a:effectLst/>
                <a:ea typeface="Times New Roman" pitchFamily="18" charset="0"/>
                <a:cs typeface="Calibri" pitchFamily="34" charset="0"/>
              </a:rPr>
              <a:t>1744</a:t>
            </a:r>
            <a:endParaRPr kumimoji="0" lang="it-IT" b="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1" u="none" strike="noStrike" cap="none" normalizeH="0" baseline="0" dirty="0" smtClean="0">
                <a:ln>
                  <a:noFill/>
                </a:ln>
                <a:solidFill>
                  <a:schemeClr val="tx1"/>
                </a:solidFill>
                <a:effectLst/>
                <a:ea typeface="Times New Roman" pitchFamily="18" charset="0"/>
                <a:cs typeface="Calibri" pitchFamily="34" charset="0"/>
              </a:rPr>
              <a:t>ZONE</a:t>
            </a:r>
            <a:r>
              <a:rPr kumimoji="0" lang="it-IT" b="1" u="none" strike="noStrike" cap="none" normalizeH="0" dirty="0" smtClean="0">
                <a:ln>
                  <a:noFill/>
                </a:ln>
                <a:solidFill>
                  <a:schemeClr val="tx1"/>
                </a:solidFill>
                <a:effectLst/>
                <a:ea typeface="Times New Roman" pitchFamily="18" charset="0"/>
                <a:cs typeface="Calibri" pitchFamily="34" charset="0"/>
              </a:rPr>
              <a:t> OF  INFLUENCE</a:t>
            </a:r>
            <a:r>
              <a:rPr kumimoji="0" lang="it-IT" b="1" i="1" u="none" strike="noStrike" cap="none" normalizeH="0" baseline="0" dirty="0" smtClean="0">
                <a:ln>
                  <a:noFill/>
                </a:ln>
                <a:solidFill>
                  <a:schemeClr val="tx1"/>
                </a:solidFill>
                <a:effectLst/>
                <a:ea typeface="Times New Roman" pitchFamily="18" charset="0"/>
                <a:cs typeface="Calibri" pitchFamily="34" charset="0"/>
              </a:rPr>
              <a:t>:</a:t>
            </a:r>
            <a:r>
              <a:rPr kumimoji="0" lang="it-IT" b="0" i="1" u="none" strike="noStrike" cap="none" normalizeH="0" baseline="0" dirty="0" smtClean="0">
                <a:ln>
                  <a:noFill/>
                </a:ln>
                <a:solidFill>
                  <a:schemeClr val="tx1"/>
                </a:solidFill>
                <a:effectLst/>
                <a:ea typeface="Times New Roman" pitchFamily="18" charset="0"/>
                <a:cs typeface="Calibri" pitchFamily="34" charset="0"/>
              </a:rPr>
              <a:t>  ROME-NAPLES-LORETO</a:t>
            </a:r>
            <a:endParaRPr kumimoji="0" lang="it-IT" b="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ea typeface="Times New Roman" pitchFamily="18" charset="0"/>
                <a:cs typeface="Calibri" pitchFamily="34" charset="0"/>
              </a:rPr>
              <a:t>PROFESSION:</a:t>
            </a:r>
            <a:r>
              <a:rPr kumimoji="0" lang="it-IT" b="0" i="0" u="none" strike="noStrike" cap="none" normalizeH="0" baseline="0" dirty="0" smtClean="0">
                <a:ln>
                  <a:noFill/>
                </a:ln>
                <a:solidFill>
                  <a:schemeClr val="tx1"/>
                </a:solidFill>
                <a:effectLst/>
                <a:ea typeface="Times New Roman" pitchFamily="18" charset="0"/>
                <a:cs typeface="Calibri" pitchFamily="34" charset="0"/>
              </a:rPr>
              <a:t> </a:t>
            </a:r>
            <a:r>
              <a:rPr kumimoji="0" lang="it-IT" b="0" i="1" u="none" strike="noStrike" cap="none" normalizeH="0" baseline="0" dirty="0" smtClean="0">
                <a:ln>
                  <a:noFill/>
                </a:ln>
                <a:solidFill>
                  <a:schemeClr val="tx1"/>
                </a:solidFill>
                <a:effectLst/>
                <a:ea typeface="Times New Roman" pitchFamily="18" charset="0"/>
                <a:cs typeface="Calibri" pitchFamily="34" charset="0"/>
              </a:rPr>
              <a:t>ITALIAN COMPOSER</a:t>
            </a:r>
          </a:p>
          <a:p>
            <a:r>
              <a:rPr lang="it-IT" b="1" dirty="0" smtClean="0">
                <a:ea typeface="Times New Roman" pitchFamily="18" charset="0"/>
                <a:cs typeface="Calibri" pitchFamily="34" charset="0"/>
              </a:rPr>
              <a:t>WORKS</a:t>
            </a:r>
            <a:r>
              <a:rPr lang="it-IT" i="1" dirty="0" smtClean="0">
                <a:ea typeface="Times New Roman" pitchFamily="18" charset="0"/>
                <a:cs typeface="Calibri" pitchFamily="34" charset="0"/>
              </a:rPr>
              <a:t>:</a:t>
            </a:r>
            <a:r>
              <a:rPr lang="en-US" dirty="0"/>
              <a:t>SACRED MUSIC AND ORATORIES, COMIC OPERAS AND DRAMAS, MUSIC AND CHAMBER ORCHESTRA</a:t>
            </a:r>
            <a:endParaRPr lang="it-IT" dirty="0"/>
          </a:p>
          <a:p>
            <a:r>
              <a:rPr lang="en-US" dirty="0"/>
              <a:t>CONCERT IN G MAJOR PER FLUTE, 2 VIOLINS AND </a:t>
            </a:r>
            <a:r>
              <a:rPr lang="en-US" dirty="0" smtClean="0"/>
              <a:t>BC </a:t>
            </a:r>
            <a:r>
              <a:rPr lang="en-US" dirty="0"/>
              <a:t>SYMPHONY IN A MAJOR</a:t>
            </a:r>
            <a:endParaRPr lang="it-IT" dirty="0"/>
          </a:p>
          <a:p>
            <a:r>
              <a:rPr lang="en-US" dirty="0"/>
              <a:t>6 CONCERTS FOR CELLO</a:t>
            </a:r>
            <a:endParaRPr lang="it-IT" dirty="0"/>
          </a:p>
          <a:p>
            <a:r>
              <a:rPr lang="en-US" dirty="0"/>
              <a:t>ORATORY FOR THE HOLY </a:t>
            </a:r>
            <a:r>
              <a:rPr lang="en-US" dirty="0" smtClean="0"/>
              <a:t>CHRISTMAS</a:t>
            </a:r>
            <a:r>
              <a:rPr lang="it-IT" dirty="0"/>
              <a:t>.</a:t>
            </a:r>
            <a:endParaRPr lang="it-IT"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CasellaDiTesto 4"/>
          <p:cNvSpPr txBox="1"/>
          <p:nvPr/>
        </p:nvSpPr>
        <p:spPr>
          <a:xfrm>
            <a:off x="3106695" y="432429"/>
            <a:ext cx="2930610" cy="646331"/>
          </a:xfrm>
          <a:prstGeom prst="rect">
            <a:avLst/>
          </a:prstGeom>
          <a:noFill/>
        </p:spPr>
        <p:txBody>
          <a:bodyPr wrap="none" rtlCol="0">
            <a:spAutoFit/>
          </a:bodyPr>
          <a:lstStyle/>
          <a:p>
            <a:r>
              <a:rPr lang="it-IT" sz="3600" b="1" dirty="0" smtClean="0"/>
              <a:t>Leonardo Leo</a:t>
            </a:r>
            <a:endParaRPr lang="it-IT" sz="3600" b="1" dirty="0"/>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Tree>
    <p:extLst>
      <p:ext uri="{BB962C8B-B14F-4D97-AF65-F5344CB8AC3E}">
        <p14:creationId xmlns:p14="http://schemas.microsoft.com/office/powerpoint/2010/main" val="1255570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1475656" y="1772816"/>
            <a:ext cx="6624736" cy="3366050"/>
          </a:xfrm>
          <a:prstGeom prst="rect">
            <a:avLst/>
          </a:prstGeom>
        </p:spPr>
        <p:txBody>
          <a:bodyPr wrap="square">
            <a:spAutoFit/>
          </a:bodyPr>
          <a:lstStyle/>
          <a:p>
            <a:pPr>
              <a:lnSpc>
                <a:spcPct val="115000"/>
              </a:lnSpc>
              <a:spcAft>
                <a:spcPts val="1000"/>
              </a:spcAft>
            </a:pPr>
            <a:r>
              <a:rPr lang="en-US" sz="2800" b="1" dirty="0"/>
              <a:t>RESEARCH REASONS</a:t>
            </a:r>
            <a:r>
              <a:rPr lang="it-IT" sz="2800" b="1" dirty="0"/>
              <a:t> </a:t>
            </a:r>
            <a:endParaRPr lang="it-IT" sz="2800" b="1" dirty="0" smtClean="0"/>
          </a:p>
          <a:p>
            <a:r>
              <a:rPr lang="en-US" sz="2800" dirty="0"/>
              <a:t>Famous composer and founder of the </a:t>
            </a:r>
            <a:r>
              <a:rPr lang="en-US" sz="2800" b="1" dirty="0"/>
              <a:t>Neapolitan school </a:t>
            </a:r>
            <a:r>
              <a:rPr lang="en-US" sz="2800" dirty="0"/>
              <a:t>of the eighteenth century.</a:t>
            </a:r>
            <a:endParaRPr lang="it-IT" sz="2800" dirty="0"/>
          </a:p>
          <a:p>
            <a:r>
              <a:rPr lang="en-US" sz="2800" dirty="0"/>
              <a:t>Greatly important his instrumental compositions which will influence all composers of the classical period.</a:t>
            </a:r>
            <a:endParaRPr lang="it-IT" sz="2800" dirty="0"/>
          </a:p>
          <a:p>
            <a:pPr>
              <a:lnSpc>
                <a:spcPct val="115000"/>
              </a:lnSpc>
              <a:spcAft>
                <a:spcPts val="1000"/>
              </a:spcAft>
            </a:pPr>
            <a:endParaRPr lang="it-IT" sz="2800" b="1" dirty="0" smtClean="0">
              <a:ea typeface="Times New Roman"/>
              <a:cs typeface="Calibri"/>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632" y="6207976"/>
            <a:ext cx="2320178" cy="455687"/>
          </a:xfrm>
          <a:prstGeom prst="rect">
            <a:avLst/>
          </a:prstGeom>
        </p:spPr>
      </p:pic>
    </p:spTree>
    <p:extLst>
      <p:ext uri="{BB962C8B-B14F-4D97-AF65-F5344CB8AC3E}">
        <p14:creationId xmlns:p14="http://schemas.microsoft.com/office/powerpoint/2010/main" val="358383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539552" y="1700808"/>
            <a:ext cx="7992888" cy="3056478"/>
          </a:xfrm>
          <a:prstGeom prst="rect">
            <a:avLst/>
          </a:prstGeom>
        </p:spPr>
        <p:txBody>
          <a:bodyPr wrap="square">
            <a:spAutoFit/>
          </a:bodyPr>
          <a:lstStyle/>
          <a:p>
            <a:pPr algn="ctr">
              <a:lnSpc>
                <a:spcPct val="115000"/>
              </a:lnSpc>
              <a:spcAft>
                <a:spcPts val="1000"/>
              </a:spcAft>
            </a:pPr>
            <a:r>
              <a:rPr lang="it-IT" sz="3600" dirty="0" smtClean="0">
                <a:ea typeface="Times New Roman"/>
                <a:cs typeface="Calibri"/>
              </a:rPr>
              <a:t>LABORATORY</a:t>
            </a:r>
          </a:p>
          <a:p>
            <a:pPr algn="ctr">
              <a:lnSpc>
                <a:spcPct val="115000"/>
              </a:lnSpc>
              <a:spcAft>
                <a:spcPts val="1000"/>
              </a:spcAft>
            </a:pPr>
            <a:r>
              <a:rPr lang="it-IT" sz="3600" dirty="0" smtClean="0">
                <a:ea typeface="Times New Roman"/>
                <a:cs typeface="Calibri"/>
              </a:rPr>
              <a:t>Of </a:t>
            </a:r>
            <a:r>
              <a:rPr lang="it-IT" sz="3600" dirty="0" err="1" smtClean="0">
                <a:ea typeface="Times New Roman"/>
                <a:cs typeface="Calibri"/>
              </a:rPr>
              <a:t>Study-Research</a:t>
            </a:r>
            <a:r>
              <a:rPr lang="it-IT" sz="3600" dirty="0" smtClean="0">
                <a:ea typeface="Times New Roman"/>
                <a:cs typeface="Calibri"/>
              </a:rPr>
              <a:t> </a:t>
            </a:r>
            <a:r>
              <a:rPr lang="en-US" sz="3600" dirty="0" smtClean="0"/>
              <a:t>on </a:t>
            </a:r>
            <a:r>
              <a:rPr lang="en-US" sz="3600" dirty="0"/>
              <a:t>the origins of thinkers about EUROPEAN CONCEPT OF MUSIC</a:t>
            </a:r>
            <a:endParaRPr lang="it-IT" sz="3600" dirty="0"/>
          </a:p>
          <a:p>
            <a:pPr algn="ctr">
              <a:lnSpc>
                <a:spcPct val="115000"/>
              </a:lnSpc>
              <a:spcAft>
                <a:spcPts val="1000"/>
              </a:spcAft>
            </a:pPr>
            <a:endParaRPr lang="it-IT" sz="900" dirty="0">
              <a:ea typeface="Times New Roman"/>
              <a:cs typeface="Times New Roman"/>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Tree>
    <p:extLst>
      <p:ext uri="{BB962C8B-B14F-4D97-AF65-F5344CB8AC3E}">
        <p14:creationId xmlns:p14="http://schemas.microsoft.com/office/powerpoint/2010/main" val="1921607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7169" name="Immagine 1" descr="Descrizione: https://upload.wikimedia.org/wikipedia/commons/b/b3/PaiselloVigeeLeBr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12" y="2060848"/>
            <a:ext cx="1905000" cy="233997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557823" y="2353236"/>
            <a:ext cx="6552728"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err="1" smtClean="0">
                <a:ln>
                  <a:noFill/>
                </a:ln>
                <a:solidFill>
                  <a:schemeClr val="tx1"/>
                </a:solidFill>
                <a:effectLst/>
                <a:ea typeface="Times New Roman" pitchFamily="18" charset="0"/>
                <a:cs typeface="Times New Roman" pitchFamily="18" charset="0"/>
              </a:rPr>
              <a:t>Name</a:t>
            </a:r>
            <a:r>
              <a:rPr kumimoji="0" lang="it-IT" sz="2000"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it-IT" sz="2000" b="0" i="1" u="none" strike="noStrike" cap="none" normalizeH="0" baseline="0" dirty="0" smtClean="0">
                <a:ln>
                  <a:noFill/>
                </a:ln>
                <a:solidFill>
                  <a:schemeClr val="tx1"/>
                </a:solidFill>
                <a:effectLst/>
                <a:ea typeface="Times New Roman" pitchFamily="18" charset="0"/>
                <a:cs typeface="Times New Roman" pitchFamily="18" charset="0"/>
              </a:rPr>
              <a:t>GIOVANNI</a:t>
            </a:r>
            <a:endParaRPr kumimoji="0" lang="it-IT" sz="2000" b="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sz="2000" b="1" dirty="0" err="1" smtClean="0">
                <a:ea typeface="Times New Roman" pitchFamily="18" charset="0"/>
                <a:cs typeface="Times New Roman" pitchFamily="18" charset="0"/>
              </a:rPr>
              <a:t>Surname</a:t>
            </a:r>
            <a:r>
              <a:rPr kumimoji="0" lang="it-IT" sz="2000"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it-IT" sz="2000" b="0" i="1" u="none" strike="noStrike" cap="none" normalizeH="0" baseline="0" dirty="0" smtClean="0">
                <a:ln>
                  <a:noFill/>
                </a:ln>
                <a:solidFill>
                  <a:schemeClr val="tx1"/>
                </a:solidFill>
                <a:effectLst/>
                <a:ea typeface="Times New Roman" pitchFamily="18" charset="0"/>
                <a:cs typeface="Times New Roman" pitchFamily="18" charset="0"/>
              </a:rPr>
              <a:t>PAISIELLO</a:t>
            </a:r>
            <a:endParaRPr kumimoji="0" lang="it-IT" sz="2000" b="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sz="2000" b="1" dirty="0" smtClean="0">
                <a:ea typeface="Times New Roman" pitchFamily="18" charset="0"/>
                <a:cs typeface="Times New Roman" pitchFamily="18" charset="0"/>
              </a:rPr>
              <a:t>Personal Date</a:t>
            </a:r>
            <a:r>
              <a:rPr kumimoji="0" lang="it-IT" sz="2000"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it-IT" sz="2000" b="0" i="1" u="none" strike="noStrike" cap="none" normalizeH="0" baseline="0" dirty="0" smtClean="0">
                <a:ln>
                  <a:noFill/>
                </a:ln>
                <a:solidFill>
                  <a:schemeClr val="tx1"/>
                </a:solidFill>
                <a:effectLst/>
                <a:ea typeface="Times New Roman" pitchFamily="18" charset="0"/>
                <a:cs typeface="Times New Roman" pitchFamily="18" charset="0"/>
              </a:rPr>
              <a:t>9  </a:t>
            </a:r>
            <a:r>
              <a:rPr kumimoji="0" lang="it-IT" sz="2000" b="0" i="1" u="none" strike="noStrike" cap="none" normalizeH="0" baseline="0" dirty="0" smtClean="0">
                <a:ln>
                  <a:noFill/>
                </a:ln>
                <a:solidFill>
                  <a:schemeClr val="tx1"/>
                </a:solidFill>
                <a:effectLst/>
                <a:ea typeface="Times New Roman" pitchFamily="18" charset="0"/>
                <a:cs typeface="Times New Roman" pitchFamily="18" charset="0"/>
              </a:rPr>
              <a:t>MAY </a:t>
            </a:r>
            <a:r>
              <a:rPr kumimoji="0" lang="it-IT" sz="2000" b="0" i="1" u="none" strike="noStrike" cap="none" normalizeH="0" baseline="0" dirty="0" smtClean="0">
                <a:ln>
                  <a:noFill/>
                </a:ln>
                <a:solidFill>
                  <a:schemeClr val="tx1"/>
                </a:solidFill>
                <a:effectLst/>
                <a:ea typeface="Times New Roman" pitchFamily="18" charset="0"/>
                <a:cs typeface="Times New Roman" pitchFamily="18" charset="0"/>
              </a:rPr>
              <a:t>1740</a:t>
            </a:r>
            <a:endParaRPr kumimoji="0" lang="it-IT" sz="2000" b="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1" u="none" strike="noStrike" cap="none" normalizeH="0" baseline="0" dirty="0" smtClean="0">
                <a:ln>
                  <a:noFill/>
                </a:ln>
                <a:solidFill>
                  <a:schemeClr val="tx1"/>
                </a:solidFill>
                <a:effectLst/>
                <a:ea typeface="Times New Roman" pitchFamily="18" charset="0"/>
                <a:cs typeface="Times New Roman" pitchFamily="18" charset="0"/>
              </a:rPr>
              <a:t>                            5 </a:t>
            </a:r>
            <a:r>
              <a:rPr lang="it-IT" sz="2000" i="1" dirty="0" smtClean="0">
                <a:ea typeface="Times New Roman" pitchFamily="18" charset="0"/>
                <a:cs typeface="Times New Roman" pitchFamily="18" charset="0"/>
              </a:rPr>
              <a:t>JUNE</a:t>
            </a:r>
            <a:r>
              <a:rPr kumimoji="0" lang="it-IT" sz="2000" b="0" i="1" u="none" strike="noStrike" cap="none" normalizeH="0" baseline="0" dirty="0" smtClean="0">
                <a:ln>
                  <a:noFill/>
                </a:ln>
                <a:solidFill>
                  <a:schemeClr val="tx1"/>
                </a:solidFill>
                <a:effectLst/>
                <a:ea typeface="Times New Roman" pitchFamily="18" charset="0"/>
                <a:cs typeface="Times New Roman" pitchFamily="18" charset="0"/>
              </a:rPr>
              <a:t> </a:t>
            </a:r>
            <a:r>
              <a:rPr kumimoji="0" lang="it-IT" sz="2000" b="0" i="1" u="none" strike="noStrike" cap="none" normalizeH="0" baseline="0" dirty="0" smtClean="0">
                <a:ln>
                  <a:noFill/>
                </a:ln>
                <a:solidFill>
                  <a:schemeClr val="tx1"/>
                </a:solidFill>
                <a:effectLst/>
                <a:ea typeface="Times New Roman" pitchFamily="18" charset="0"/>
                <a:cs typeface="Times New Roman" pitchFamily="18" charset="0"/>
              </a:rPr>
              <a:t>1816</a:t>
            </a:r>
            <a:endParaRPr kumimoji="0" lang="it-IT" sz="2000" b="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ea typeface="Times New Roman" pitchFamily="18" charset="0"/>
                <a:cs typeface="Times New Roman" pitchFamily="18" charset="0"/>
              </a:rPr>
              <a:t>Zone</a:t>
            </a:r>
            <a:r>
              <a:rPr kumimoji="0" lang="it-IT" sz="2000" b="1" i="0" u="none" strike="noStrike" cap="none" normalizeH="0" dirty="0" smtClean="0">
                <a:ln>
                  <a:noFill/>
                </a:ln>
                <a:solidFill>
                  <a:schemeClr val="tx1"/>
                </a:solidFill>
                <a:effectLst/>
                <a:ea typeface="Times New Roman" pitchFamily="18" charset="0"/>
                <a:cs typeface="Times New Roman" pitchFamily="18" charset="0"/>
              </a:rPr>
              <a:t> of </a:t>
            </a:r>
            <a:r>
              <a:rPr kumimoji="0" lang="it-IT" sz="2000" b="1" i="0" u="none" strike="noStrike" cap="none" normalizeH="0" dirty="0" err="1" smtClean="0">
                <a:ln>
                  <a:noFill/>
                </a:ln>
                <a:solidFill>
                  <a:schemeClr val="tx1"/>
                </a:solidFill>
                <a:effectLst/>
                <a:ea typeface="Times New Roman" pitchFamily="18" charset="0"/>
                <a:cs typeface="Times New Roman" pitchFamily="18" charset="0"/>
              </a:rPr>
              <a:t>Influence</a:t>
            </a:r>
            <a:r>
              <a:rPr kumimoji="0" lang="it-IT" sz="2000"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it-IT" sz="2000" b="0" i="1" u="none" strike="noStrike" cap="none" normalizeH="0" baseline="0" dirty="0" smtClean="0">
                <a:ln>
                  <a:noFill/>
                </a:ln>
                <a:solidFill>
                  <a:schemeClr val="tx1"/>
                </a:solidFill>
                <a:effectLst/>
                <a:ea typeface="Times New Roman" pitchFamily="18" charset="0"/>
                <a:cs typeface="Times New Roman" pitchFamily="18" charset="0"/>
              </a:rPr>
              <a:t>TARANTO, </a:t>
            </a:r>
            <a:r>
              <a:rPr kumimoji="0" lang="it-IT" sz="2000" b="0" i="1" u="none" strike="noStrike" cap="none" normalizeH="0" baseline="0" dirty="0" smtClean="0">
                <a:ln>
                  <a:noFill/>
                </a:ln>
                <a:solidFill>
                  <a:schemeClr val="tx1"/>
                </a:solidFill>
                <a:effectLst/>
                <a:ea typeface="Times New Roman" pitchFamily="18" charset="0"/>
                <a:cs typeface="Times New Roman" pitchFamily="18" charset="0"/>
              </a:rPr>
              <a:t>NAPLES, PARIS, </a:t>
            </a:r>
            <a:r>
              <a:rPr kumimoji="0" lang="it-IT" sz="2000" b="0" i="1" u="none" strike="noStrike" cap="none" normalizeH="0" baseline="0" dirty="0" smtClean="0">
                <a:ln>
                  <a:noFill/>
                </a:ln>
                <a:solidFill>
                  <a:schemeClr val="tx1"/>
                </a:solidFill>
                <a:effectLst/>
                <a:ea typeface="Times New Roman" pitchFamily="18" charset="0"/>
                <a:cs typeface="Times New Roman" pitchFamily="18" charset="0"/>
              </a:rPr>
              <a:t>RUSSIA, VIENNA</a:t>
            </a:r>
            <a:endParaRPr kumimoji="0" lang="it-IT" sz="2000" b="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err="1" smtClean="0">
                <a:ln>
                  <a:noFill/>
                </a:ln>
                <a:solidFill>
                  <a:schemeClr val="tx1"/>
                </a:solidFill>
                <a:effectLst/>
                <a:ea typeface="Times New Roman" pitchFamily="18" charset="0"/>
                <a:cs typeface="Times New Roman" pitchFamily="18" charset="0"/>
              </a:rPr>
              <a:t>Profession</a:t>
            </a:r>
            <a:r>
              <a:rPr kumimoji="0" lang="it-IT" sz="2000"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it-IT" sz="2000" b="0" i="1" u="none" strike="noStrike" cap="none" normalizeH="0" baseline="0" dirty="0" smtClean="0">
                <a:ln>
                  <a:noFill/>
                </a:ln>
                <a:solidFill>
                  <a:schemeClr val="tx1"/>
                </a:solidFill>
                <a:effectLst/>
                <a:ea typeface="Times New Roman" pitchFamily="18" charset="0"/>
                <a:cs typeface="Times New Roman" pitchFamily="18" charset="0"/>
              </a:rPr>
              <a:t>COMPOSER</a:t>
            </a:r>
            <a:endParaRPr kumimoji="0" lang="it-IT" sz="2000" b="0" i="1"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it-IT" sz="2000" b="1" dirty="0" smtClean="0">
                <a:ea typeface="Times New Roman" pitchFamily="18" charset="0"/>
                <a:cs typeface="Times New Roman" pitchFamily="18" charset="0"/>
              </a:rPr>
              <a:t>Works </a:t>
            </a:r>
            <a:r>
              <a:rPr kumimoji="0" lang="it-IT" sz="2000" b="1" i="0" u="none" strike="noStrike" cap="none" normalizeH="0" baseline="0" dirty="0" smtClean="0">
                <a:ln>
                  <a:noFill/>
                </a:ln>
                <a:solidFill>
                  <a:schemeClr val="tx1"/>
                </a:solidFill>
                <a:effectLst/>
                <a:ea typeface="Times New Roman" pitchFamily="18" charset="0"/>
                <a:cs typeface="Times New Roman" pitchFamily="18" charset="0"/>
              </a:rPr>
              <a:t>:</a:t>
            </a:r>
            <a:r>
              <a:rPr lang="en-US" dirty="0"/>
              <a:t>NINA, </a:t>
            </a:r>
            <a:r>
              <a:rPr lang="en-US" dirty="0" err="1"/>
              <a:t>Nitteti</a:t>
            </a:r>
            <a:r>
              <a:rPr lang="en-US" dirty="0"/>
              <a:t>, THE BARBER OF SEVILLE, THE SERVANT MISTRESS, THE KING TEODORO IN VENICE, DEMETRIO, THE IDOL OF CHINA, ARAB CORTESE, ARTAXERXES, DARDANE '</a:t>
            </a:r>
            <a:r>
              <a:rPr lang="it-IT" dirty="0"/>
              <a:t>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CasellaDiTesto 4"/>
          <p:cNvSpPr txBox="1"/>
          <p:nvPr/>
        </p:nvSpPr>
        <p:spPr>
          <a:xfrm flipH="1">
            <a:off x="2123728" y="612692"/>
            <a:ext cx="5688632" cy="646331"/>
          </a:xfrm>
          <a:prstGeom prst="rect">
            <a:avLst/>
          </a:prstGeom>
          <a:noFill/>
        </p:spPr>
        <p:txBody>
          <a:bodyPr wrap="square" rtlCol="0">
            <a:spAutoFit/>
          </a:bodyPr>
          <a:lstStyle/>
          <a:p>
            <a:r>
              <a:rPr lang="it-IT" sz="3600" b="1" dirty="0" smtClean="0"/>
              <a:t>GIOVANNI PAISELLO</a:t>
            </a:r>
            <a:endParaRPr lang="it-IT" sz="3600" b="1" dirty="0"/>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632" y="6207976"/>
            <a:ext cx="2320178" cy="455687"/>
          </a:xfrm>
          <a:prstGeom prst="rect">
            <a:avLst/>
          </a:prstGeom>
        </p:spPr>
      </p:pic>
    </p:spTree>
    <p:extLst>
      <p:ext uri="{BB962C8B-B14F-4D97-AF65-F5344CB8AC3E}">
        <p14:creationId xmlns:p14="http://schemas.microsoft.com/office/powerpoint/2010/main" val="2037552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0" y="21298"/>
            <a:ext cx="9144000" cy="6858000"/>
          </a:xfrm>
          <a:prstGeom prst="rect">
            <a:avLst/>
          </a:prstGeom>
        </p:spPr>
      </p:pic>
      <p:sp>
        <p:nvSpPr>
          <p:cNvPr id="2" name="Rettangolo 1"/>
          <p:cNvSpPr/>
          <p:nvPr/>
        </p:nvSpPr>
        <p:spPr>
          <a:xfrm>
            <a:off x="1556792" y="620688"/>
            <a:ext cx="6030416" cy="5926751"/>
          </a:xfrm>
          <a:prstGeom prst="rect">
            <a:avLst/>
          </a:prstGeom>
        </p:spPr>
        <p:txBody>
          <a:bodyPr wrap="square">
            <a:spAutoFit/>
          </a:bodyPr>
          <a:lstStyle/>
          <a:p>
            <a:pPr>
              <a:lnSpc>
                <a:spcPct val="115000"/>
              </a:lnSpc>
              <a:spcAft>
                <a:spcPts val="1000"/>
              </a:spcAft>
            </a:pPr>
            <a:r>
              <a:rPr lang="en-US" sz="3600" dirty="0"/>
              <a:t>RESEARCH REASONS</a:t>
            </a:r>
            <a:r>
              <a:rPr lang="it-IT" sz="3600" dirty="0"/>
              <a:t> </a:t>
            </a:r>
            <a:endParaRPr lang="it-IT" sz="3600" dirty="0" smtClean="0">
              <a:ea typeface="Times New Roman"/>
              <a:cs typeface="Calibri"/>
            </a:endParaRPr>
          </a:p>
          <a:p>
            <a:r>
              <a:rPr lang="it-IT" sz="1000" dirty="0">
                <a:ea typeface="Times New Roman"/>
                <a:cs typeface="Calibri"/>
              </a:rPr>
              <a:t> </a:t>
            </a:r>
            <a:r>
              <a:rPr lang="en-US" sz="3600" dirty="0"/>
              <a:t>Composer of the greatest exponents of the Comic Opera from Naples.</a:t>
            </a:r>
            <a:endParaRPr lang="it-IT" sz="3600" dirty="0"/>
          </a:p>
          <a:p>
            <a:endParaRPr lang="en-US" sz="3600" dirty="0" smtClean="0"/>
          </a:p>
          <a:p>
            <a:r>
              <a:rPr lang="en-US" sz="3600" dirty="0" smtClean="0"/>
              <a:t>His </a:t>
            </a:r>
            <a:r>
              <a:rPr lang="en-US" sz="3600" dirty="0"/>
              <a:t>works were performed in all the major theatres of Europe, contributing to the creation of the Italian opera style.</a:t>
            </a:r>
            <a:endParaRPr lang="it-IT" sz="3600" dirty="0"/>
          </a:p>
          <a:p>
            <a:pPr>
              <a:lnSpc>
                <a:spcPct val="115000"/>
              </a:lnSpc>
              <a:spcAft>
                <a:spcPts val="1000"/>
              </a:spcAft>
            </a:pPr>
            <a:endParaRPr lang="it-IT" sz="3600" dirty="0">
              <a:ea typeface="Times New Roman"/>
              <a:cs typeface="Times New Roman"/>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632" y="6207976"/>
            <a:ext cx="2320178" cy="455687"/>
          </a:xfrm>
          <a:prstGeom prst="rect">
            <a:avLst/>
          </a:prstGeom>
        </p:spPr>
      </p:pic>
    </p:spTree>
    <p:extLst>
      <p:ext uri="{BB962C8B-B14F-4D97-AF65-F5344CB8AC3E}">
        <p14:creationId xmlns:p14="http://schemas.microsoft.com/office/powerpoint/2010/main" val="1563530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2411760" y="1086074"/>
            <a:ext cx="4572000" cy="4144724"/>
          </a:xfrm>
          <a:prstGeom prst="rect">
            <a:avLst/>
          </a:prstGeom>
        </p:spPr>
        <p:txBody>
          <a:bodyPr>
            <a:spAutoFit/>
          </a:bodyPr>
          <a:lstStyle/>
          <a:p>
            <a:pPr>
              <a:lnSpc>
                <a:spcPct val="115000"/>
              </a:lnSpc>
              <a:spcAft>
                <a:spcPts val="1000"/>
              </a:spcAft>
            </a:pPr>
            <a:r>
              <a:rPr lang="it-IT" sz="4000" dirty="0" smtClean="0">
                <a:ea typeface="Times New Roman"/>
                <a:cs typeface="Calibri"/>
              </a:rPr>
              <a:t>Workshop led </a:t>
            </a:r>
          </a:p>
          <a:p>
            <a:pPr>
              <a:lnSpc>
                <a:spcPct val="115000"/>
              </a:lnSpc>
              <a:spcAft>
                <a:spcPts val="1000"/>
              </a:spcAft>
            </a:pPr>
            <a:r>
              <a:rPr lang="it-IT" sz="4000" dirty="0" smtClean="0">
                <a:ea typeface="Times New Roman"/>
                <a:cs typeface="Calibri"/>
              </a:rPr>
              <a:t>by:</a:t>
            </a:r>
            <a:endParaRPr lang="it-IT" sz="4000" dirty="0">
              <a:ea typeface="Times New Roman"/>
              <a:cs typeface="Times New Roman"/>
            </a:endParaRPr>
          </a:p>
          <a:p>
            <a:pPr>
              <a:lnSpc>
                <a:spcPct val="115000"/>
              </a:lnSpc>
              <a:spcAft>
                <a:spcPts val="1000"/>
              </a:spcAft>
            </a:pPr>
            <a:r>
              <a:rPr lang="it-IT" sz="4000" dirty="0">
                <a:ea typeface="Times New Roman"/>
                <a:cs typeface="Calibri"/>
              </a:rPr>
              <a:t>F. </a:t>
            </a:r>
            <a:r>
              <a:rPr lang="it-IT" sz="4000" dirty="0" err="1">
                <a:ea typeface="Times New Roman"/>
                <a:cs typeface="Calibri"/>
              </a:rPr>
              <a:t>Protopapa</a:t>
            </a:r>
            <a:r>
              <a:rPr lang="it-IT" sz="4000" dirty="0">
                <a:ea typeface="Times New Roman"/>
                <a:cs typeface="Calibri"/>
              </a:rPr>
              <a:t>;</a:t>
            </a:r>
            <a:endParaRPr lang="it-IT" sz="4000" dirty="0">
              <a:ea typeface="Times New Roman"/>
              <a:cs typeface="Times New Roman"/>
            </a:endParaRPr>
          </a:p>
          <a:p>
            <a:pPr>
              <a:lnSpc>
                <a:spcPct val="115000"/>
              </a:lnSpc>
              <a:spcAft>
                <a:spcPts val="1000"/>
              </a:spcAft>
            </a:pPr>
            <a:r>
              <a:rPr lang="it-IT" sz="4000" dirty="0">
                <a:ea typeface="Times New Roman"/>
                <a:cs typeface="Calibri"/>
              </a:rPr>
              <a:t>M. Potenza</a:t>
            </a:r>
            <a:endParaRPr lang="it-IT" sz="4000" dirty="0">
              <a:ea typeface="Times New Roman"/>
              <a:cs typeface="Times New Roman"/>
            </a:endParaRPr>
          </a:p>
          <a:p>
            <a:pPr>
              <a:lnSpc>
                <a:spcPct val="115000"/>
              </a:lnSpc>
              <a:spcAft>
                <a:spcPts val="1000"/>
              </a:spcAft>
            </a:pPr>
            <a:r>
              <a:rPr lang="it-IT" sz="4000" dirty="0">
                <a:ea typeface="Times New Roman"/>
                <a:cs typeface="Calibri"/>
              </a:rPr>
              <a:t>S. Rizzo </a:t>
            </a:r>
            <a:endParaRPr lang="it-IT" sz="4000" dirty="0">
              <a:ea typeface="Times New Roman"/>
              <a:cs typeface="Times New Roman"/>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Tree>
    <p:extLst>
      <p:ext uri="{BB962C8B-B14F-4D97-AF65-F5344CB8AC3E}">
        <p14:creationId xmlns:p14="http://schemas.microsoft.com/office/powerpoint/2010/main" val="3333666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1907704" y="625525"/>
            <a:ext cx="5760640" cy="6232475"/>
          </a:xfrm>
          <a:prstGeom prst="rect">
            <a:avLst/>
          </a:prstGeom>
        </p:spPr>
        <p:txBody>
          <a:bodyPr wrap="square">
            <a:spAutoFit/>
          </a:bodyPr>
          <a:lstStyle/>
          <a:p>
            <a:pPr>
              <a:lnSpc>
                <a:spcPct val="115000"/>
              </a:lnSpc>
              <a:spcAft>
                <a:spcPts val="1000"/>
              </a:spcAft>
            </a:pPr>
            <a:r>
              <a:rPr lang="it-IT" sz="2000" dirty="0" err="1" smtClean="0">
                <a:ea typeface="Times New Roman"/>
                <a:cs typeface="Calibri"/>
              </a:rPr>
              <a:t>Student-Researchers</a:t>
            </a:r>
            <a:endParaRPr lang="it-IT" sz="2000" dirty="0" smtClean="0">
              <a:ea typeface="Times New Roman"/>
              <a:cs typeface="Calibri"/>
            </a:endParaRPr>
          </a:p>
          <a:p>
            <a:pPr>
              <a:lnSpc>
                <a:spcPct val="115000"/>
              </a:lnSpc>
              <a:spcAft>
                <a:spcPts val="1000"/>
              </a:spcAft>
            </a:pPr>
            <a:r>
              <a:rPr lang="it-IT" sz="2000" dirty="0" err="1" smtClean="0">
                <a:ea typeface="Times New Roman"/>
                <a:cs typeface="Calibri"/>
              </a:rPr>
              <a:t>Arlotta</a:t>
            </a:r>
            <a:r>
              <a:rPr lang="it-IT" sz="2000" dirty="0" smtClean="0">
                <a:ea typeface="Times New Roman"/>
                <a:cs typeface="Calibri"/>
              </a:rPr>
              <a:t> </a:t>
            </a:r>
            <a:r>
              <a:rPr lang="it-IT" sz="2000" dirty="0">
                <a:ea typeface="Times New Roman"/>
                <a:cs typeface="Calibri"/>
              </a:rPr>
              <a:t>Sara                   </a:t>
            </a:r>
            <a:r>
              <a:rPr lang="it-IT" sz="2000" dirty="0" smtClean="0">
                <a:ea typeface="Times New Roman"/>
                <a:cs typeface="Calibri"/>
              </a:rPr>
              <a:t>(</a:t>
            </a:r>
            <a:r>
              <a:rPr lang="it-IT" sz="2000" dirty="0" err="1" smtClean="0">
                <a:ea typeface="Times New Roman"/>
                <a:cs typeface="Calibri"/>
              </a:rPr>
              <a:t>Lyric</a:t>
            </a:r>
            <a:r>
              <a:rPr lang="it-IT" sz="2000" dirty="0" smtClean="0">
                <a:ea typeface="Times New Roman"/>
                <a:cs typeface="Calibri"/>
              </a:rPr>
              <a:t> </a:t>
            </a:r>
            <a:r>
              <a:rPr lang="it-IT" sz="2000" dirty="0" err="1" smtClean="0">
                <a:ea typeface="Times New Roman"/>
                <a:cs typeface="Calibri"/>
              </a:rPr>
              <a:t>Singing</a:t>
            </a:r>
            <a:r>
              <a:rPr lang="it-IT" sz="2000" dirty="0" smtClean="0">
                <a:ea typeface="Times New Roman"/>
                <a:cs typeface="Calibri"/>
              </a:rPr>
              <a:t>)</a:t>
            </a:r>
            <a:endParaRPr lang="it-IT" sz="2000" dirty="0">
              <a:ea typeface="Times New Roman"/>
              <a:cs typeface="Times New Roman"/>
            </a:endParaRPr>
          </a:p>
          <a:p>
            <a:pPr>
              <a:lnSpc>
                <a:spcPct val="115000"/>
              </a:lnSpc>
              <a:spcAft>
                <a:spcPts val="1000"/>
              </a:spcAft>
            </a:pPr>
            <a:r>
              <a:rPr lang="it-IT" sz="2000" dirty="0" err="1">
                <a:ea typeface="Times New Roman"/>
                <a:cs typeface="Calibri"/>
              </a:rPr>
              <a:t>Carafa</a:t>
            </a:r>
            <a:r>
              <a:rPr lang="it-IT" sz="2000" dirty="0">
                <a:ea typeface="Times New Roman"/>
                <a:cs typeface="Calibri"/>
              </a:rPr>
              <a:t> Gabriele             </a:t>
            </a:r>
            <a:r>
              <a:rPr lang="it-IT" sz="2000" dirty="0" smtClean="0">
                <a:ea typeface="Times New Roman"/>
                <a:cs typeface="Calibri"/>
              </a:rPr>
              <a:t>(</a:t>
            </a:r>
            <a:r>
              <a:rPr lang="it-IT" sz="2000" dirty="0" smtClean="0">
                <a:ea typeface="Times New Roman"/>
                <a:cs typeface="Calibri"/>
              </a:rPr>
              <a:t>Piano</a:t>
            </a:r>
            <a:r>
              <a:rPr lang="it-IT" sz="2000" dirty="0" smtClean="0">
                <a:ea typeface="Times New Roman"/>
                <a:cs typeface="Calibri"/>
              </a:rPr>
              <a:t>)</a:t>
            </a:r>
            <a:endParaRPr lang="it-IT" sz="2000" dirty="0">
              <a:ea typeface="Times New Roman"/>
              <a:cs typeface="Times New Roman"/>
            </a:endParaRPr>
          </a:p>
          <a:p>
            <a:pPr>
              <a:lnSpc>
                <a:spcPct val="115000"/>
              </a:lnSpc>
              <a:spcAft>
                <a:spcPts val="1000"/>
              </a:spcAft>
            </a:pPr>
            <a:r>
              <a:rPr lang="it-IT" sz="2000" dirty="0">
                <a:ea typeface="Times New Roman"/>
                <a:cs typeface="Calibri"/>
              </a:rPr>
              <a:t>Cucinelli Leonardo        </a:t>
            </a:r>
            <a:r>
              <a:rPr lang="it-IT" sz="2000" dirty="0" smtClean="0">
                <a:ea typeface="Times New Roman"/>
                <a:cs typeface="Calibri"/>
              </a:rPr>
              <a:t>(</a:t>
            </a:r>
            <a:r>
              <a:rPr lang="it-IT" sz="2000" dirty="0" err="1" smtClean="0">
                <a:ea typeface="Times New Roman"/>
                <a:cs typeface="Calibri"/>
              </a:rPr>
              <a:t>Guitar</a:t>
            </a:r>
            <a:r>
              <a:rPr lang="it-IT" sz="2000" dirty="0" smtClean="0">
                <a:ea typeface="Times New Roman"/>
                <a:cs typeface="Calibri"/>
              </a:rPr>
              <a:t>)</a:t>
            </a:r>
            <a:endParaRPr lang="it-IT" sz="2000" dirty="0">
              <a:ea typeface="Times New Roman"/>
              <a:cs typeface="Times New Roman"/>
            </a:endParaRPr>
          </a:p>
          <a:p>
            <a:pPr>
              <a:lnSpc>
                <a:spcPct val="115000"/>
              </a:lnSpc>
              <a:spcAft>
                <a:spcPts val="1000"/>
              </a:spcAft>
            </a:pPr>
            <a:r>
              <a:rPr lang="it-IT" sz="2000" dirty="0" err="1">
                <a:ea typeface="Times New Roman"/>
                <a:cs typeface="Calibri"/>
              </a:rPr>
              <a:t>Fattizzo</a:t>
            </a:r>
            <a:r>
              <a:rPr lang="it-IT" sz="2000" dirty="0">
                <a:ea typeface="Times New Roman"/>
                <a:cs typeface="Calibri"/>
              </a:rPr>
              <a:t> Sharon              (</a:t>
            </a:r>
            <a:r>
              <a:rPr lang="it-IT" sz="2000" dirty="0" smtClean="0">
                <a:ea typeface="Times New Roman"/>
                <a:cs typeface="Calibri"/>
              </a:rPr>
              <a:t>Piano)</a:t>
            </a:r>
            <a:endParaRPr lang="it-IT" sz="2000" dirty="0">
              <a:ea typeface="Times New Roman"/>
              <a:cs typeface="Times New Roman"/>
            </a:endParaRPr>
          </a:p>
          <a:p>
            <a:pPr>
              <a:lnSpc>
                <a:spcPct val="115000"/>
              </a:lnSpc>
              <a:spcAft>
                <a:spcPts val="1000"/>
              </a:spcAft>
            </a:pPr>
            <a:r>
              <a:rPr lang="it-IT" sz="2000" dirty="0" err="1">
                <a:ea typeface="Times New Roman"/>
                <a:cs typeface="Calibri"/>
              </a:rPr>
              <a:t>Gerotto</a:t>
            </a:r>
            <a:r>
              <a:rPr lang="it-IT" sz="2000" dirty="0">
                <a:ea typeface="Times New Roman"/>
                <a:cs typeface="Calibri"/>
              </a:rPr>
              <a:t> Matteo             </a:t>
            </a:r>
            <a:r>
              <a:rPr lang="it-IT" sz="2000" dirty="0" smtClean="0">
                <a:ea typeface="Times New Roman"/>
                <a:cs typeface="Calibri"/>
              </a:rPr>
              <a:t>(</a:t>
            </a:r>
            <a:r>
              <a:rPr lang="it-IT" sz="2000" dirty="0" err="1">
                <a:ea typeface="Times New Roman"/>
                <a:cs typeface="Calibri"/>
              </a:rPr>
              <a:t>D</a:t>
            </a:r>
            <a:r>
              <a:rPr lang="it-IT" sz="2000" dirty="0" err="1" smtClean="0">
                <a:ea typeface="Times New Roman"/>
                <a:cs typeface="Calibri"/>
              </a:rPr>
              <a:t>oublebass</a:t>
            </a:r>
            <a:r>
              <a:rPr lang="it-IT" sz="2000" dirty="0" smtClean="0">
                <a:ea typeface="Times New Roman"/>
                <a:cs typeface="Calibri"/>
              </a:rPr>
              <a:t>)</a:t>
            </a:r>
            <a:endParaRPr lang="it-IT" sz="2000" dirty="0">
              <a:ea typeface="Times New Roman"/>
              <a:cs typeface="Times New Roman"/>
            </a:endParaRPr>
          </a:p>
          <a:p>
            <a:pPr>
              <a:lnSpc>
                <a:spcPct val="115000"/>
              </a:lnSpc>
              <a:spcAft>
                <a:spcPts val="1000"/>
              </a:spcAft>
            </a:pPr>
            <a:r>
              <a:rPr lang="it-IT" sz="2000" dirty="0">
                <a:ea typeface="Times New Roman"/>
                <a:cs typeface="Calibri"/>
              </a:rPr>
              <a:t>Greco Chiara                   </a:t>
            </a:r>
            <a:r>
              <a:rPr lang="it-IT" sz="2000" dirty="0" smtClean="0">
                <a:ea typeface="Times New Roman"/>
                <a:cs typeface="Calibri"/>
              </a:rPr>
              <a:t>(</a:t>
            </a:r>
            <a:r>
              <a:rPr lang="it-IT" sz="2000" dirty="0" err="1" smtClean="0">
                <a:ea typeface="Times New Roman"/>
                <a:cs typeface="Calibri"/>
              </a:rPr>
              <a:t>Lyric</a:t>
            </a:r>
            <a:r>
              <a:rPr lang="it-IT" sz="2000" dirty="0" smtClean="0">
                <a:ea typeface="Times New Roman"/>
                <a:cs typeface="Calibri"/>
              </a:rPr>
              <a:t> </a:t>
            </a:r>
            <a:r>
              <a:rPr lang="it-IT" sz="2000" dirty="0" err="1" smtClean="0">
                <a:ea typeface="Times New Roman"/>
                <a:cs typeface="Calibri"/>
              </a:rPr>
              <a:t>Singing</a:t>
            </a:r>
            <a:r>
              <a:rPr lang="it-IT" sz="2000" dirty="0" smtClean="0">
                <a:ea typeface="Times New Roman"/>
                <a:cs typeface="Calibri"/>
              </a:rPr>
              <a:t>)</a:t>
            </a:r>
            <a:endParaRPr lang="it-IT" sz="2000" dirty="0">
              <a:ea typeface="Times New Roman"/>
              <a:cs typeface="Times New Roman"/>
            </a:endParaRPr>
          </a:p>
          <a:p>
            <a:pPr>
              <a:lnSpc>
                <a:spcPct val="115000"/>
              </a:lnSpc>
              <a:spcAft>
                <a:spcPts val="1000"/>
              </a:spcAft>
            </a:pPr>
            <a:r>
              <a:rPr lang="it-IT" sz="2000" dirty="0">
                <a:ea typeface="Times New Roman"/>
                <a:cs typeface="Calibri"/>
              </a:rPr>
              <a:t>Lazzari Maria Irene        (</a:t>
            </a:r>
            <a:r>
              <a:rPr lang="it-IT" sz="2000" dirty="0" err="1" smtClean="0">
                <a:ea typeface="Times New Roman"/>
                <a:cs typeface="Calibri"/>
              </a:rPr>
              <a:t>Percussion</a:t>
            </a:r>
            <a:r>
              <a:rPr lang="it-IT" sz="2000" dirty="0" smtClean="0">
                <a:ea typeface="Times New Roman"/>
                <a:cs typeface="Calibri"/>
              </a:rPr>
              <a:t>)</a:t>
            </a:r>
            <a:endParaRPr lang="it-IT" sz="2000" dirty="0">
              <a:ea typeface="Times New Roman"/>
              <a:cs typeface="Times New Roman"/>
            </a:endParaRPr>
          </a:p>
          <a:p>
            <a:pPr>
              <a:lnSpc>
                <a:spcPct val="115000"/>
              </a:lnSpc>
              <a:spcAft>
                <a:spcPts val="1000"/>
              </a:spcAft>
            </a:pPr>
            <a:r>
              <a:rPr lang="it-IT" sz="2000" dirty="0">
                <a:ea typeface="Times New Roman"/>
                <a:cs typeface="Calibri"/>
              </a:rPr>
              <a:t>Marsala Chiara                (</a:t>
            </a:r>
            <a:r>
              <a:rPr lang="it-IT" sz="2000" dirty="0" err="1" smtClean="0">
                <a:ea typeface="Times New Roman"/>
                <a:cs typeface="Calibri"/>
              </a:rPr>
              <a:t>Flute</a:t>
            </a:r>
            <a:r>
              <a:rPr lang="it-IT" sz="2000" dirty="0" smtClean="0">
                <a:ea typeface="Times New Roman"/>
                <a:cs typeface="Calibri"/>
              </a:rPr>
              <a:t>)</a:t>
            </a:r>
            <a:endParaRPr lang="it-IT" sz="2000" dirty="0">
              <a:ea typeface="Times New Roman"/>
              <a:cs typeface="Times New Roman"/>
            </a:endParaRPr>
          </a:p>
          <a:p>
            <a:pPr>
              <a:lnSpc>
                <a:spcPct val="115000"/>
              </a:lnSpc>
              <a:spcAft>
                <a:spcPts val="1000"/>
              </a:spcAft>
            </a:pPr>
            <a:r>
              <a:rPr lang="it-IT" sz="2000" dirty="0" err="1">
                <a:ea typeface="Times New Roman"/>
                <a:cs typeface="Calibri"/>
              </a:rPr>
              <a:t>Pizzolante</a:t>
            </a:r>
            <a:r>
              <a:rPr lang="it-IT" sz="2000" dirty="0">
                <a:ea typeface="Times New Roman"/>
                <a:cs typeface="Calibri"/>
              </a:rPr>
              <a:t> Stefano          (</a:t>
            </a:r>
            <a:r>
              <a:rPr lang="it-IT" sz="2000" dirty="0" smtClean="0">
                <a:ea typeface="Times New Roman"/>
                <a:cs typeface="Calibri"/>
              </a:rPr>
              <a:t>Piano)</a:t>
            </a:r>
            <a:endParaRPr lang="it-IT" sz="2000" dirty="0">
              <a:ea typeface="Times New Roman"/>
              <a:cs typeface="Times New Roman"/>
            </a:endParaRPr>
          </a:p>
          <a:p>
            <a:pPr>
              <a:lnSpc>
                <a:spcPct val="115000"/>
              </a:lnSpc>
              <a:spcAft>
                <a:spcPts val="1000"/>
              </a:spcAft>
            </a:pPr>
            <a:r>
              <a:rPr lang="it-IT" sz="2000" dirty="0" err="1">
                <a:ea typeface="Times New Roman"/>
                <a:cs typeface="Calibri"/>
              </a:rPr>
              <a:t>Scarciglia</a:t>
            </a:r>
            <a:r>
              <a:rPr lang="it-IT" sz="2000" dirty="0">
                <a:ea typeface="Times New Roman"/>
                <a:cs typeface="Calibri"/>
              </a:rPr>
              <a:t> Luana               </a:t>
            </a:r>
            <a:r>
              <a:rPr lang="it-IT" sz="2000" dirty="0" smtClean="0">
                <a:ea typeface="Times New Roman"/>
                <a:cs typeface="Calibri"/>
              </a:rPr>
              <a:t>(</a:t>
            </a:r>
            <a:r>
              <a:rPr lang="it-IT" sz="2000" dirty="0" err="1" smtClean="0">
                <a:ea typeface="Times New Roman"/>
                <a:cs typeface="Calibri"/>
              </a:rPr>
              <a:t>Lyric</a:t>
            </a:r>
            <a:r>
              <a:rPr lang="it-IT" sz="2000" dirty="0" smtClean="0">
                <a:ea typeface="Times New Roman"/>
                <a:cs typeface="Calibri"/>
              </a:rPr>
              <a:t> </a:t>
            </a:r>
            <a:r>
              <a:rPr lang="it-IT" sz="2000" dirty="0" err="1" smtClean="0">
                <a:ea typeface="Times New Roman"/>
                <a:cs typeface="Calibri"/>
              </a:rPr>
              <a:t>Singing</a:t>
            </a:r>
            <a:r>
              <a:rPr lang="it-IT" sz="2000" dirty="0" smtClean="0">
                <a:ea typeface="Times New Roman"/>
                <a:cs typeface="Calibri"/>
              </a:rPr>
              <a:t>) </a:t>
            </a:r>
            <a:endParaRPr lang="it-IT" sz="2000" dirty="0">
              <a:ea typeface="Times New Roman"/>
              <a:cs typeface="Times New Roman"/>
            </a:endParaRPr>
          </a:p>
          <a:p>
            <a:pPr>
              <a:lnSpc>
                <a:spcPct val="115000"/>
              </a:lnSpc>
              <a:spcAft>
                <a:spcPts val="1000"/>
              </a:spcAft>
            </a:pPr>
            <a:r>
              <a:rPr lang="it-IT" sz="2000" dirty="0" err="1">
                <a:ea typeface="Times New Roman"/>
                <a:cs typeface="Calibri"/>
              </a:rPr>
              <a:t>Sergi</a:t>
            </a:r>
            <a:r>
              <a:rPr lang="it-IT" sz="2000" dirty="0">
                <a:ea typeface="Times New Roman"/>
                <a:cs typeface="Calibri"/>
              </a:rPr>
              <a:t> Pierluigi                   </a:t>
            </a:r>
            <a:r>
              <a:rPr lang="it-IT" sz="2000" dirty="0" smtClean="0">
                <a:ea typeface="Times New Roman"/>
                <a:cs typeface="Calibri"/>
              </a:rPr>
              <a:t>(</a:t>
            </a:r>
            <a:r>
              <a:rPr lang="it-IT" sz="2000" dirty="0" err="1" smtClean="0">
                <a:ea typeface="Times New Roman"/>
                <a:cs typeface="Calibri"/>
              </a:rPr>
              <a:t>Guitar</a:t>
            </a:r>
            <a:r>
              <a:rPr lang="it-IT" sz="2000" dirty="0" smtClean="0">
                <a:ea typeface="Times New Roman"/>
                <a:cs typeface="Calibri"/>
              </a:rPr>
              <a:t>)</a:t>
            </a:r>
            <a:endParaRPr lang="it-IT" sz="2000" dirty="0">
              <a:ea typeface="Times New Roman"/>
              <a:cs typeface="Times New Roman"/>
            </a:endParaRPr>
          </a:p>
          <a:p>
            <a:pPr>
              <a:lnSpc>
                <a:spcPct val="115000"/>
              </a:lnSpc>
              <a:spcAft>
                <a:spcPts val="1000"/>
              </a:spcAft>
            </a:pPr>
            <a:r>
              <a:rPr lang="it-IT" sz="2000" dirty="0">
                <a:ea typeface="Times New Roman"/>
                <a:cs typeface="Calibri"/>
              </a:rPr>
              <a:t> </a:t>
            </a:r>
            <a:endParaRPr lang="it-IT" sz="2000" dirty="0">
              <a:ea typeface="Times New Roman"/>
              <a:cs typeface="Times New Roman"/>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Tree>
    <p:extLst>
      <p:ext uri="{BB962C8B-B14F-4D97-AF65-F5344CB8AC3E}">
        <p14:creationId xmlns:p14="http://schemas.microsoft.com/office/powerpoint/2010/main" val="3543903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467544" y="2363067"/>
            <a:ext cx="8115694" cy="2131866"/>
          </a:xfrm>
          <a:prstGeom prst="rect">
            <a:avLst/>
          </a:prstGeom>
        </p:spPr>
        <p:txBody>
          <a:bodyPr wrap="square">
            <a:spAutoFit/>
          </a:bodyPr>
          <a:lstStyle/>
          <a:p>
            <a:pPr algn="ctr">
              <a:lnSpc>
                <a:spcPct val="115000"/>
              </a:lnSpc>
              <a:spcAft>
                <a:spcPts val="1000"/>
              </a:spcAft>
            </a:pPr>
            <a:r>
              <a:rPr lang="it-IT" sz="900" dirty="0">
                <a:ea typeface="Calibri"/>
                <a:cs typeface="Times New Roman"/>
              </a:rPr>
              <a:t>	</a:t>
            </a:r>
            <a:r>
              <a:rPr lang="en-US" sz="3600" dirty="0"/>
              <a:t>"MAGNA GRECIA AND </a:t>
            </a:r>
            <a:endParaRPr lang="en-US" sz="3600" dirty="0" smtClean="0"/>
          </a:p>
          <a:p>
            <a:pPr algn="ctr">
              <a:lnSpc>
                <a:spcPct val="115000"/>
              </a:lnSpc>
              <a:spcAft>
                <a:spcPts val="1000"/>
              </a:spcAft>
            </a:pPr>
            <a:r>
              <a:rPr lang="en-US" sz="3600" dirty="0" smtClean="0"/>
              <a:t>TERRA </a:t>
            </a:r>
            <a:r>
              <a:rPr lang="en-US" sz="3600" dirty="0"/>
              <a:t>D'OTRANTO"  CRADLE OF EUROPEAN MUSIC INNOVATIONS</a:t>
            </a:r>
            <a:r>
              <a:rPr lang="it-IT" sz="3600" dirty="0"/>
              <a:t> </a:t>
            </a:r>
            <a:endParaRPr lang="it-IT" sz="3600" dirty="0">
              <a:latin typeface="+mj-lt"/>
              <a:ea typeface="Apple Chancery" charset="0"/>
              <a:cs typeface="Apple Chancery" charset="0"/>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Tree>
    <p:extLst>
      <p:ext uri="{BB962C8B-B14F-4D97-AF65-F5344CB8AC3E}">
        <p14:creationId xmlns:p14="http://schemas.microsoft.com/office/powerpoint/2010/main" val="1708803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2286000" y="1700808"/>
            <a:ext cx="5166320" cy="251607"/>
          </a:xfrm>
          <a:prstGeom prst="rect">
            <a:avLst/>
          </a:prstGeom>
        </p:spPr>
        <p:txBody>
          <a:bodyPr wrap="square">
            <a:spAutoFit/>
          </a:bodyPr>
          <a:lstStyle/>
          <a:p>
            <a:pPr>
              <a:lnSpc>
                <a:spcPct val="115000"/>
              </a:lnSpc>
              <a:spcAft>
                <a:spcPts val="1000"/>
              </a:spcAft>
            </a:pPr>
            <a:r>
              <a:rPr lang="it-IT" sz="900" dirty="0">
                <a:ea typeface="Calibri"/>
                <a:cs typeface="Times New Roman"/>
              </a:rPr>
              <a:t> </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6" y="0"/>
            <a:ext cx="9144000" cy="6858000"/>
          </a:xfrm>
          <a:prstGeom prst="rect">
            <a:avLst/>
          </a:prstGeom>
        </p:spPr>
      </p:pic>
      <p:sp>
        <p:nvSpPr>
          <p:cNvPr id="6" name="CasellaDiTesto 5"/>
          <p:cNvSpPr txBox="1"/>
          <p:nvPr/>
        </p:nvSpPr>
        <p:spPr>
          <a:xfrm flipH="1">
            <a:off x="2060848" y="671932"/>
            <a:ext cx="5616624" cy="5632311"/>
          </a:xfrm>
          <a:prstGeom prst="rect">
            <a:avLst/>
          </a:prstGeom>
          <a:noFill/>
        </p:spPr>
        <p:txBody>
          <a:bodyPr wrap="square" rtlCol="0">
            <a:spAutoFit/>
          </a:bodyPr>
          <a:lstStyle/>
          <a:p>
            <a:r>
              <a:rPr lang="en-US" sz="3600" dirty="0"/>
              <a:t>ANCIENT THINKERS OF MAGNA GRECIA.</a:t>
            </a:r>
            <a:endParaRPr lang="it-IT" sz="3600" dirty="0"/>
          </a:p>
          <a:p>
            <a:endParaRPr lang="en-US" sz="3600" dirty="0" smtClean="0"/>
          </a:p>
          <a:p>
            <a:r>
              <a:rPr lang="en-US" sz="3600" dirty="0" smtClean="0"/>
              <a:t>• </a:t>
            </a:r>
            <a:r>
              <a:rPr lang="en-US" sz="3600" dirty="0"/>
              <a:t>PYTHAGORAS FROM METAPONTO</a:t>
            </a:r>
            <a:endParaRPr lang="it-IT" sz="3600" dirty="0"/>
          </a:p>
          <a:p>
            <a:endParaRPr lang="en-US" sz="3600" dirty="0" smtClean="0"/>
          </a:p>
          <a:p>
            <a:r>
              <a:rPr lang="en-US" sz="3600" dirty="0" smtClean="0"/>
              <a:t>• </a:t>
            </a:r>
            <a:r>
              <a:rPr lang="en-US" sz="3600" dirty="0"/>
              <a:t>ARISTOXENUS FROM TARANTO</a:t>
            </a:r>
            <a:endParaRPr lang="it-IT" sz="3600" dirty="0"/>
          </a:p>
          <a:p>
            <a:endParaRPr lang="en-US" sz="3600" dirty="0" smtClean="0"/>
          </a:p>
          <a:p>
            <a:r>
              <a:rPr lang="en-US" sz="3600" dirty="0" smtClean="0"/>
              <a:t>• </a:t>
            </a:r>
            <a:r>
              <a:rPr lang="en-US" sz="3600" dirty="0"/>
              <a:t>ARCHITAS</a:t>
            </a:r>
            <a:endParaRPr lang="it-IT" sz="3600" dirty="0"/>
          </a:p>
        </p:txBody>
      </p:sp>
    </p:spTree>
    <p:extLst>
      <p:ext uri="{BB962C8B-B14F-4D97-AF65-F5344CB8AC3E}">
        <p14:creationId xmlns:p14="http://schemas.microsoft.com/office/powerpoint/2010/main" val="1459121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144000" cy="6858000"/>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50" t="6884" r="17635" b="35321"/>
          <a:stretch/>
        </p:blipFill>
        <p:spPr bwMode="auto">
          <a:xfrm>
            <a:off x="2431239" y="900877"/>
            <a:ext cx="396044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2415756" y="257995"/>
            <a:ext cx="3946145" cy="646331"/>
          </a:xfrm>
          <a:prstGeom prst="rect">
            <a:avLst/>
          </a:prstGeom>
          <a:noFill/>
        </p:spPr>
        <p:txBody>
          <a:bodyPr wrap="none" rtlCol="0">
            <a:spAutoFit/>
          </a:bodyPr>
          <a:lstStyle/>
          <a:p>
            <a:r>
              <a:rPr lang="it-IT" sz="3600" b="1" smtClean="0"/>
              <a:t> </a:t>
            </a:r>
            <a:r>
              <a:rPr lang="it-IT" sz="3600" b="1" dirty="0" smtClean="0"/>
              <a:t>MAGNA GRECIA</a:t>
            </a:r>
            <a:endParaRPr lang="it-IT" sz="3600" b="1" dirty="0"/>
          </a:p>
        </p:txBody>
      </p:sp>
      <p:sp>
        <p:nvSpPr>
          <p:cNvPr id="5" name="CasellaDiTesto 4"/>
          <p:cNvSpPr txBox="1"/>
          <p:nvPr/>
        </p:nvSpPr>
        <p:spPr>
          <a:xfrm>
            <a:off x="1187622" y="4946272"/>
            <a:ext cx="6402411" cy="2246769"/>
          </a:xfrm>
          <a:prstGeom prst="rect">
            <a:avLst/>
          </a:prstGeom>
          <a:noFill/>
        </p:spPr>
        <p:txBody>
          <a:bodyPr wrap="square" rtlCol="0">
            <a:spAutoFit/>
          </a:bodyPr>
          <a:lstStyle/>
          <a:p>
            <a:pPr algn="ctr"/>
            <a:r>
              <a:rPr lang="en-US" sz="2000" dirty="0"/>
              <a:t>MAGNA GRECIA WAS A COLONIAL SETTLEMENT IN SOUTHERN  ITALY AND INCLUDED VAST AREAS OF CURRENT APULIA, BASILICATA, </a:t>
            </a:r>
            <a:r>
              <a:rPr lang="en-US" sz="2000" dirty="0" smtClean="0"/>
              <a:t>CALABRIA, CAMPANIA</a:t>
            </a:r>
            <a:endParaRPr lang="it-IT" sz="2000" dirty="0"/>
          </a:p>
          <a:p>
            <a:pPr algn="ctr"/>
            <a:endParaRPr lang="it-IT" sz="2000" dirty="0"/>
          </a:p>
          <a:p>
            <a:pPr algn="ctr"/>
            <a:r>
              <a:rPr lang="en-US" sz="2000" dirty="0"/>
              <a:t>FROM VII CENTURY B. C. TO  III CENTURY B.C.</a:t>
            </a:r>
            <a:endParaRPr lang="it-IT" sz="2000" dirty="0"/>
          </a:p>
          <a:p>
            <a:pPr algn="ctr"/>
            <a:endParaRPr lang="it-IT" sz="2000" dirty="0" smtClean="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6069657"/>
            <a:ext cx="2320178" cy="455687"/>
          </a:xfrm>
          <a:prstGeom prst="rect">
            <a:avLst/>
          </a:prstGeom>
        </p:spPr>
      </p:pic>
    </p:spTree>
    <p:extLst>
      <p:ext uri="{BB962C8B-B14F-4D97-AF65-F5344CB8AC3E}">
        <p14:creationId xmlns:p14="http://schemas.microsoft.com/office/powerpoint/2010/main" val="1812379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32168"/>
            <a:ext cx="3268116" cy="469634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139952" y="1527584"/>
            <a:ext cx="4572000" cy="5345566"/>
          </a:xfrm>
          <a:prstGeom prst="rect">
            <a:avLst/>
          </a:prstGeom>
        </p:spPr>
        <p:txBody>
          <a:bodyPr>
            <a:spAutoFit/>
          </a:bodyPr>
          <a:lstStyle/>
          <a:p>
            <a:pPr>
              <a:lnSpc>
                <a:spcPct val="115000"/>
              </a:lnSpc>
              <a:spcAft>
                <a:spcPts val="1000"/>
              </a:spcAft>
            </a:pPr>
            <a:r>
              <a:rPr lang="it-IT" b="1" dirty="0" smtClean="0">
                <a:effectLst/>
                <a:latin typeface="Andalus"/>
                <a:ea typeface="Calibri"/>
                <a:cs typeface="Times New Roman"/>
              </a:rPr>
              <a:t>NAME</a:t>
            </a:r>
            <a:r>
              <a:rPr lang="it-IT" i="1" dirty="0" smtClean="0">
                <a:effectLst/>
                <a:latin typeface="Andalus"/>
                <a:ea typeface="Calibri"/>
                <a:cs typeface="Times New Roman"/>
              </a:rPr>
              <a:t>: </a:t>
            </a:r>
            <a:r>
              <a:rPr lang="it-IT" i="1" dirty="0" err="1" smtClean="0">
                <a:effectLst/>
                <a:latin typeface="Andalus"/>
                <a:ea typeface="Calibri"/>
                <a:cs typeface="Times New Roman"/>
              </a:rPr>
              <a:t>Pythagoras</a:t>
            </a:r>
            <a:endParaRPr lang="it-IT" i="1" dirty="0" smtClean="0">
              <a:effectLst/>
              <a:latin typeface="Andalus"/>
              <a:ea typeface="Calibri"/>
              <a:cs typeface="Times New Roman"/>
            </a:endParaRPr>
          </a:p>
          <a:p>
            <a:pPr>
              <a:lnSpc>
                <a:spcPct val="115000"/>
              </a:lnSpc>
              <a:spcAft>
                <a:spcPts val="1000"/>
              </a:spcAft>
            </a:pPr>
            <a:r>
              <a:rPr lang="it-IT" b="1" dirty="0" smtClean="0">
                <a:latin typeface="Andalus"/>
                <a:ea typeface="Calibri"/>
                <a:cs typeface="Times New Roman"/>
              </a:rPr>
              <a:t>SURNAME</a:t>
            </a:r>
            <a:r>
              <a:rPr lang="it-IT" dirty="0" smtClean="0">
                <a:effectLst/>
                <a:latin typeface="Andalus"/>
                <a:ea typeface="Calibri"/>
                <a:cs typeface="Times New Roman"/>
              </a:rPr>
              <a:t>: </a:t>
            </a:r>
            <a:r>
              <a:rPr lang="it-IT" i="1" dirty="0" smtClean="0">
                <a:latin typeface="Andalus"/>
                <a:ea typeface="Calibri"/>
                <a:cs typeface="Times New Roman"/>
              </a:rPr>
              <a:t>From</a:t>
            </a:r>
            <a:r>
              <a:rPr lang="it-IT" i="1" dirty="0" smtClean="0">
                <a:effectLst/>
                <a:latin typeface="Andalus"/>
                <a:ea typeface="Calibri"/>
                <a:cs typeface="Times New Roman"/>
              </a:rPr>
              <a:t> </a:t>
            </a:r>
            <a:r>
              <a:rPr lang="it-IT" i="1" dirty="0" err="1" smtClean="0">
                <a:effectLst/>
                <a:latin typeface="Andalus"/>
                <a:ea typeface="Calibri"/>
                <a:cs typeface="Times New Roman"/>
              </a:rPr>
              <a:t>Samos</a:t>
            </a:r>
            <a:endParaRPr lang="it-IT" sz="1400" i="1" dirty="0">
              <a:ea typeface="Calibri"/>
              <a:cs typeface="Times New Roman"/>
            </a:endParaRPr>
          </a:p>
          <a:p>
            <a:pPr>
              <a:lnSpc>
                <a:spcPct val="115000"/>
              </a:lnSpc>
              <a:spcAft>
                <a:spcPts val="1000"/>
              </a:spcAft>
            </a:pPr>
            <a:r>
              <a:rPr lang="it-IT" b="1" dirty="0" smtClean="0">
                <a:latin typeface="Andalus"/>
                <a:ea typeface="Calibri"/>
                <a:cs typeface="Times New Roman"/>
              </a:rPr>
              <a:t>PERSONAL DETAILS</a:t>
            </a:r>
            <a:r>
              <a:rPr lang="it-IT" i="1" dirty="0" smtClean="0">
                <a:effectLst/>
                <a:latin typeface="Andalus"/>
                <a:ea typeface="Calibri"/>
                <a:cs typeface="Times New Roman"/>
              </a:rPr>
              <a:t>:  </a:t>
            </a:r>
            <a:r>
              <a:rPr lang="it-IT" i="1" dirty="0" err="1" smtClean="0">
                <a:effectLst/>
                <a:latin typeface="Andalus"/>
                <a:ea typeface="Calibri"/>
                <a:cs typeface="Times New Roman"/>
              </a:rPr>
              <a:t>Samos</a:t>
            </a:r>
            <a:r>
              <a:rPr lang="it-IT" i="1" dirty="0" smtClean="0">
                <a:solidFill>
                  <a:srgbClr val="252525"/>
                </a:solidFill>
                <a:effectLst/>
                <a:latin typeface="Andalus"/>
                <a:ea typeface="Calibri"/>
                <a:cs typeface="Times New Roman"/>
              </a:rPr>
              <a:t>,</a:t>
            </a:r>
            <a:r>
              <a:rPr lang="it-IT" i="1" dirty="0" smtClean="0">
                <a:solidFill>
                  <a:srgbClr val="252525"/>
                </a:solidFill>
                <a:effectLst/>
                <a:latin typeface="Andalus"/>
                <a:ea typeface="Calibri"/>
                <a:cs typeface="Times New Roman"/>
              </a:rPr>
              <a:t> </a:t>
            </a:r>
            <a:r>
              <a:rPr lang="it-IT" i="1" dirty="0" smtClean="0">
                <a:effectLst/>
                <a:latin typeface="Andalus"/>
                <a:ea typeface="Calibri"/>
                <a:cs typeface="Times New Roman"/>
              </a:rPr>
              <a:t>570</a:t>
            </a:r>
            <a:br>
              <a:rPr lang="it-IT" i="1" dirty="0" smtClean="0">
                <a:effectLst/>
                <a:latin typeface="Andalus"/>
                <a:ea typeface="Calibri"/>
                <a:cs typeface="Times New Roman"/>
              </a:rPr>
            </a:br>
            <a:r>
              <a:rPr lang="it-IT" i="1" dirty="0" smtClean="0">
                <a:effectLst/>
                <a:latin typeface="Andalus"/>
                <a:ea typeface="Calibri"/>
                <a:cs typeface="Times New Roman"/>
              </a:rPr>
              <a:t>                a.C. </a:t>
            </a:r>
            <a:r>
              <a:rPr lang="it-IT" i="1" dirty="0" err="1" smtClean="0">
                <a:solidFill>
                  <a:srgbClr val="252525"/>
                </a:solidFill>
                <a:latin typeface="Andalus"/>
                <a:ea typeface="Calibri"/>
                <a:cs typeface="Times New Roman"/>
              </a:rPr>
              <a:t>about</a:t>
            </a:r>
            <a:r>
              <a:rPr lang="it-IT" i="1" dirty="0" smtClean="0">
                <a:solidFill>
                  <a:srgbClr val="252525"/>
                </a:solidFill>
                <a:effectLst/>
                <a:latin typeface="Andalus"/>
                <a:ea typeface="Calibri"/>
                <a:cs typeface="Times New Roman"/>
              </a:rPr>
              <a:t> </a:t>
            </a:r>
            <a:r>
              <a:rPr lang="it-IT" i="1" dirty="0" smtClean="0">
                <a:solidFill>
                  <a:srgbClr val="252525"/>
                </a:solidFill>
                <a:effectLst/>
                <a:latin typeface="Andalus"/>
                <a:ea typeface="Calibri"/>
                <a:cs typeface="Times New Roman"/>
              </a:rPr>
              <a:t>– </a:t>
            </a:r>
            <a:r>
              <a:rPr lang="it-IT" i="1" dirty="0" smtClean="0">
                <a:effectLst/>
                <a:latin typeface="Andalus"/>
                <a:ea typeface="Calibri"/>
                <a:cs typeface="Times New Roman"/>
              </a:rPr>
              <a:t>Metaponto</a:t>
            </a:r>
            <a:r>
              <a:rPr lang="it-IT" i="1" dirty="0" smtClean="0">
                <a:solidFill>
                  <a:srgbClr val="252525"/>
                </a:solidFill>
                <a:effectLst/>
                <a:latin typeface="Andalus"/>
                <a:ea typeface="Calibri"/>
                <a:cs typeface="Times New Roman"/>
              </a:rPr>
              <a:t>, </a:t>
            </a:r>
            <a:r>
              <a:rPr lang="it-IT" i="1" dirty="0" smtClean="0">
                <a:effectLst/>
                <a:latin typeface="Andalus"/>
                <a:ea typeface="Calibri"/>
                <a:cs typeface="Times New Roman"/>
              </a:rPr>
              <a:t>495</a:t>
            </a:r>
            <a:br>
              <a:rPr lang="it-IT" i="1" dirty="0" smtClean="0">
                <a:effectLst/>
                <a:latin typeface="Andalus"/>
                <a:ea typeface="Calibri"/>
                <a:cs typeface="Times New Roman"/>
              </a:rPr>
            </a:br>
            <a:r>
              <a:rPr lang="it-IT" i="1" dirty="0" smtClean="0">
                <a:effectLst/>
                <a:latin typeface="Andalus"/>
                <a:ea typeface="Calibri"/>
                <a:cs typeface="Times New Roman"/>
              </a:rPr>
              <a:t>                a.C. </a:t>
            </a:r>
            <a:r>
              <a:rPr lang="it-IT" i="1" dirty="0" err="1" smtClean="0">
                <a:solidFill>
                  <a:srgbClr val="252525"/>
                </a:solidFill>
                <a:latin typeface="Andalus"/>
                <a:ea typeface="Calibri"/>
                <a:cs typeface="Times New Roman"/>
              </a:rPr>
              <a:t>about</a:t>
            </a:r>
            <a:endParaRPr lang="it-IT" sz="1400" i="1" dirty="0">
              <a:ea typeface="Calibri"/>
              <a:cs typeface="Times New Roman"/>
            </a:endParaRPr>
          </a:p>
          <a:p>
            <a:pPr>
              <a:lnSpc>
                <a:spcPct val="115000"/>
              </a:lnSpc>
              <a:spcAft>
                <a:spcPts val="1000"/>
              </a:spcAft>
              <a:tabLst>
                <a:tab pos="3330575" algn="l"/>
                <a:tab pos="3420745" algn="l"/>
              </a:tabLst>
            </a:pPr>
            <a:r>
              <a:rPr lang="it-IT" b="1" dirty="0" smtClean="0">
                <a:effectLst/>
                <a:latin typeface="Andalus"/>
                <a:ea typeface="Calibri"/>
                <a:cs typeface="Times New Roman"/>
              </a:rPr>
              <a:t>AREAS OF INFLUENCE</a:t>
            </a:r>
            <a:r>
              <a:rPr lang="it-IT" dirty="0" smtClean="0">
                <a:effectLst/>
                <a:latin typeface="Andalus"/>
                <a:ea typeface="Calibri"/>
                <a:cs typeface="Times New Roman"/>
              </a:rPr>
              <a:t>: </a:t>
            </a:r>
            <a:r>
              <a:rPr lang="it-IT" i="1" dirty="0" err="1" smtClean="0">
                <a:effectLst/>
                <a:latin typeface="Andalus"/>
                <a:ea typeface="Calibri"/>
                <a:cs typeface="Times New Roman"/>
              </a:rPr>
              <a:t>Egypt</a:t>
            </a:r>
            <a:r>
              <a:rPr lang="it-IT" i="1" dirty="0" smtClean="0">
                <a:effectLst/>
                <a:latin typeface="Andalus"/>
                <a:ea typeface="Calibri"/>
                <a:cs typeface="Times New Roman"/>
              </a:rPr>
              <a:t>,</a:t>
            </a:r>
            <a:r>
              <a:rPr lang="it-IT" i="1" dirty="0" smtClean="0">
                <a:effectLst/>
                <a:latin typeface="Andalus"/>
                <a:ea typeface="Calibri"/>
                <a:cs typeface="Times New Roman"/>
              </a:rPr>
              <a:t/>
            </a:r>
            <a:br>
              <a:rPr lang="it-IT" i="1" dirty="0" smtClean="0">
                <a:effectLst/>
                <a:latin typeface="Andalus"/>
                <a:ea typeface="Calibri"/>
                <a:cs typeface="Times New Roman"/>
              </a:rPr>
            </a:br>
            <a:r>
              <a:rPr lang="it-IT" i="1" dirty="0" smtClean="0">
                <a:effectLst/>
                <a:latin typeface="Andalus"/>
                <a:ea typeface="Calibri"/>
                <a:cs typeface="Times New Roman"/>
              </a:rPr>
              <a:t>                </a:t>
            </a:r>
            <a:r>
              <a:rPr lang="it-IT" i="1" dirty="0" err="1" smtClean="0">
                <a:effectLst/>
                <a:latin typeface="Andalus"/>
                <a:ea typeface="Calibri"/>
                <a:cs typeface="Times New Roman"/>
              </a:rPr>
              <a:t>Babylon</a:t>
            </a:r>
            <a:r>
              <a:rPr lang="it-IT" i="1" dirty="0" smtClean="0">
                <a:effectLst/>
                <a:latin typeface="Andalus"/>
                <a:ea typeface="Calibri"/>
                <a:cs typeface="Times New Roman"/>
              </a:rPr>
              <a:t>, </a:t>
            </a:r>
            <a:r>
              <a:rPr lang="it-IT" i="1" dirty="0" smtClean="0">
                <a:effectLst/>
                <a:latin typeface="Andalus"/>
                <a:ea typeface="Calibri"/>
                <a:cs typeface="Times New Roman"/>
              </a:rPr>
              <a:t>Crotone, Magna</a:t>
            </a:r>
            <a:br>
              <a:rPr lang="it-IT" i="1" dirty="0" smtClean="0">
                <a:effectLst/>
                <a:latin typeface="Andalus"/>
                <a:ea typeface="Calibri"/>
                <a:cs typeface="Times New Roman"/>
              </a:rPr>
            </a:br>
            <a:r>
              <a:rPr lang="it-IT" i="1" dirty="0" smtClean="0">
                <a:effectLst/>
                <a:latin typeface="Andalus"/>
                <a:ea typeface="Calibri"/>
                <a:cs typeface="Times New Roman"/>
              </a:rPr>
              <a:t>               </a:t>
            </a:r>
            <a:r>
              <a:rPr lang="it-IT" i="1" dirty="0" err="1" smtClean="0">
                <a:effectLst/>
                <a:latin typeface="Andalus"/>
                <a:ea typeface="Calibri"/>
                <a:cs typeface="Times New Roman"/>
              </a:rPr>
              <a:t>Greece</a:t>
            </a:r>
            <a:r>
              <a:rPr lang="it-IT" i="1" dirty="0" smtClean="0">
                <a:effectLst/>
                <a:latin typeface="Andalus"/>
                <a:ea typeface="Calibri"/>
                <a:cs typeface="Times New Roman"/>
              </a:rPr>
              <a:t> </a:t>
            </a:r>
            <a:r>
              <a:rPr lang="it-IT" i="1" dirty="0" smtClean="0">
                <a:effectLst/>
                <a:latin typeface="Andalus"/>
                <a:ea typeface="Calibri"/>
                <a:cs typeface="Times New Roman"/>
              </a:rPr>
              <a:t>(Taranto, Metaponto)</a:t>
            </a:r>
            <a:endParaRPr lang="it-IT" sz="1400" i="1" dirty="0">
              <a:ea typeface="Calibri"/>
              <a:cs typeface="Times New Roman"/>
            </a:endParaRPr>
          </a:p>
          <a:p>
            <a:pPr>
              <a:lnSpc>
                <a:spcPct val="115000"/>
              </a:lnSpc>
              <a:spcAft>
                <a:spcPts val="1000"/>
              </a:spcAft>
              <a:tabLst>
                <a:tab pos="3150870" algn="l"/>
                <a:tab pos="3330575" algn="l"/>
                <a:tab pos="3420745" algn="l"/>
              </a:tabLst>
            </a:pPr>
            <a:r>
              <a:rPr lang="it-IT" b="1" dirty="0" smtClean="0">
                <a:effectLst/>
                <a:latin typeface="Andalus"/>
                <a:ea typeface="Calibri"/>
                <a:cs typeface="Times New Roman"/>
              </a:rPr>
              <a:t>PROFESSION</a:t>
            </a:r>
            <a:r>
              <a:rPr lang="it-IT" dirty="0" smtClean="0">
                <a:effectLst/>
                <a:latin typeface="Andalus"/>
                <a:ea typeface="Calibri"/>
                <a:cs typeface="Times New Roman"/>
              </a:rPr>
              <a:t>: </a:t>
            </a:r>
            <a:r>
              <a:rPr lang="it-IT" i="1" dirty="0" err="1" smtClean="0">
                <a:effectLst/>
                <a:latin typeface="Andalus"/>
                <a:ea typeface="Calibri"/>
                <a:cs typeface="Times New Roman"/>
              </a:rPr>
              <a:t>mathematician</a:t>
            </a:r>
            <a:r>
              <a:rPr lang="it-IT" i="1" dirty="0" smtClean="0">
                <a:solidFill>
                  <a:srgbClr val="252525"/>
                </a:solidFill>
                <a:effectLst/>
                <a:latin typeface="Andalus"/>
                <a:ea typeface="Calibri"/>
                <a:cs typeface="Times New Roman"/>
              </a:rPr>
              <a:t>,</a:t>
            </a:r>
            <a:r>
              <a:rPr lang="it-IT" i="1" dirty="0" smtClean="0">
                <a:solidFill>
                  <a:srgbClr val="252525"/>
                </a:solidFill>
                <a:effectLst/>
                <a:latin typeface="Andalus"/>
                <a:ea typeface="Calibri"/>
                <a:cs typeface="Times New Roman"/>
              </a:rPr>
              <a:t/>
            </a:r>
            <a:br>
              <a:rPr lang="it-IT" i="1" dirty="0" smtClean="0">
                <a:solidFill>
                  <a:srgbClr val="252525"/>
                </a:solidFill>
                <a:effectLst/>
                <a:latin typeface="Andalus"/>
                <a:ea typeface="Calibri"/>
                <a:cs typeface="Times New Roman"/>
              </a:rPr>
            </a:br>
            <a:r>
              <a:rPr lang="it-IT" i="1" dirty="0" smtClean="0">
                <a:solidFill>
                  <a:srgbClr val="252525"/>
                </a:solidFill>
                <a:effectLst/>
                <a:latin typeface="Andalus"/>
                <a:ea typeface="Calibri"/>
                <a:cs typeface="Times New Roman"/>
              </a:rPr>
              <a:t>                </a:t>
            </a:r>
            <a:r>
              <a:rPr lang="it-IT" i="1" dirty="0" err="1" smtClean="0">
                <a:solidFill>
                  <a:srgbClr val="252525"/>
                </a:solidFill>
                <a:effectLst/>
                <a:latin typeface="Andalus"/>
                <a:ea typeface="Calibri"/>
                <a:cs typeface="Times New Roman"/>
              </a:rPr>
              <a:t>political</a:t>
            </a:r>
            <a:r>
              <a:rPr lang="it-IT" i="1" dirty="0" smtClean="0">
                <a:solidFill>
                  <a:srgbClr val="252525"/>
                </a:solidFill>
                <a:effectLst/>
                <a:latin typeface="Andalus"/>
                <a:ea typeface="Calibri"/>
                <a:cs typeface="Times New Roman"/>
              </a:rPr>
              <a:t>, </a:t>
            </a:r>
            <a:r>
              <a:rPr lang="it-IT" i="1" dirty="0" err="1" smtClean="0">
                <a:solidFill>
                  <a:srgbClr val="252525"/>
                </a:solidFill>
                <a:effectLst/>
                <a:latin typeface="Andalus"/>
                <a:ea typeface="Calibri"/>
                <a:cs typeface="Times New Roman"/>
              </a:rPr>
              <a:t>miracle</a:t>
            </a:r>
            <a:r>
              <a:rPr lang="it-IT" i="1" dirty="0" smtClean="0">
                <a:solidFill>
                  <a:srgbClr val="252525"/>
                </a:solidFill>
                <a:effectLst/>
                <a:latin typeface="Andalus"/>
                <a:ea typeface="Calibri"/>
                <a:cs typeface="Times New Roman"/>
              </a:rPr>
              <a:t> </a:t>
            </a:r>
            <a:r>
              <a:rPr lang="it-IT" i="1" dirty="0" err="1" smtClean="0">
                <a:solidFill>
                  <a:srgbClr val="252525"/>
                </a:solidFill>
                <a:effectLst/>
                <a:latin typeface="Andalus"/>
                <a:ea typeface="Calibri"/>
                <a:cs typeface="Times New Roman"/>
              </a:rPr>
              <a:t>worker</a:t>
            </a:r>
            <a:r>
              <a:rPr lang="it-IT" i="1" dirty="0" smtClean="0">
                <a:solidFill>
                  <a:srgbClr val="252525"/>
                </a:solidFill>
                <a:effectLst/>
                <a:latin typeface="Andalus"/>
                <a:ea typeface="Calibri"/>
                <a:cs typeface="Times New Roman"/>
              </a:rPr>
              <a:t>,</a:t>
            </a:r>
            <a:r>
              <a:rPr lang="it-IT" i="1" dirty="0" smtClean="0">
                <a:solidFill>
                  <a:srgbClr val="252525"/>
                </a:solidFill>
                <a:effectLst/>
                <a:latin typeface="Andalus"/>
                <a:ea typeface="Calibri"/>
                <a:cs typeface="Times New Roman"/>
              </a:rPr>
              <a:t/>
            </a:r>
            <a:br>
              <a:rPr lang="it-IT" i="1" dirty="0" smtClean="0">
                <a:solidFill>
                  <a:srgbClr val="252525"/>
                </a:solidFill>
                <a:effectLst/>
                <a:latin typeface="Andalus"/>
                <a:ea typeface="Calibri"/>
                <a:cs typeface="Times New Roman"/>
              </a:rPr>
            </a:br>
            <a:r>
              <a:rPr lang="it-IT" i="1" dirty="0" smtClean="0">
                <a:solidFill>
                  <a:srgbClr val="252525"/>
                </a:solidFill>
                <a:effectLst/>
                <a:latin typeface="Andalus"/>
                <a:ea typeface="Calibri"/>
                <a:cs typeface="Times New Roman"/>
              </a:rPr>
              <a:t>               </a:t>
            </a:r>
            <a:r>
              <a:rPr lang="it-IT" i="1" dirty="0" err="1" smtClean="0">
                <a:solidFill>
                  <a:srgbClr val="252525"/>
                </a:solidFill>
                <a:effectLst/>
                <a:latin typeface="Andalus"/>
                <a:ea typeface="Calibri"/>
                <a:cs typeface="Times New Roman"/>
              </a:rPr>
              <a:t>astronomer</a:t>
            </a:r>
            <a:r>
              <a:rPr lang="it-IT" i="1" dirty="0" smtClean="0">
                <a:solidFill>
                  <a:srgbClr val="252525"/>
                </a:solidFill>
                <a:effectLst/>
                <a:latin typeface="Andalus"/>
                <a:ea typeface="Calibri"/>
                <a:cs typeface="Times New Roman"/>
              </a:rPr>
              <a:t>, </a:t>
            </a:r>
            <a:r>
              <a:rPr lang="it-IT" i="1" dirty="0" err="1" smtClean="0">
                <a:solidFill>
                  <a:srgbClr val="252525"/>
                </a:solidFill>
                <a:effectLst/>
                <a:latin typeface="Andalus"/>
                <a:ea typeface="Calibri"/>
                <a:cs typeface="Times New Roman"/>
              </a:rPr>
              <a:t>scientist</a:t>
            </a:r>
            <a:endParaRPr lang="it-IT" sz="1400" i="1" dirty="0">
              <a:ea typeface="Calibri"/>
              <a:cs typeface="Times New Roman"/>
            </a:endParaRPr>
          </a:p>
          <a:p>
            <a:r>
              <a:rPr lang="it-IT" b="1" dirty="0" smtClean="0">
                <a:latin typeface="Andalus"/>
                <a:ea typeface="Calibri"/>
              </a:rPr>
              <a:t>WORKS</a:t>
            </a:r>
            <a:r>
              <a:rPr lang="it-IT" dirty="0" smtClean="0">
                <a:effectLst/>
                <a:latin typeface="Andalus"/>
                <a:ea typeface="Calibri"/>
              </a:rPr>
              <a:t>: </a:t>
            </a:r>
            <a:r>
              <a:rPr lang="it-IT" i="1" dirty="0" err="1" smtClean="0">
                <a:latin typeface="Andalus"/>
                <a:ea typeface="Calibri"/>
              </a:rPr>
              <a:t>Philosophical</a:t>
            </a:r>
            <a:r>
              <a:rPr lang="it-IT" i="1" dirty="0" smtClean="0">
                <a:latin typeface="Andalus"/>
                <a:ea typeface="Calibri"/>
              </a:rPr>
              <a:t>, </a:t>
            </a:r>
            <a:r>
              <a:rPr lang="it-IT" i="1" dirty="0" err="1" smtClean="0">
                <a:latin typeface="Andalus"/>
                <a:ea typeface="Calibri"/>
              </a:rPr>
              <a:t>Religious</a:t>
            </a:r>
            <a:r>
              <a:rPr lang="it-IT" i="1" dirty="0" smtClean="0">
                <a:latin typeface="Andalus"/>
                <a:ea typeface="Calibri"/>
              </a:rPr>
              <a:t>, </a:t>
            </a:r>
            <a:r>
              <a:rPr lang="it-IT" i="1" dirty="0" err="1" smtClean="0">
                <a:latin typeface="Andalus"/>
                <a:ea typeface="Calibri"/>
              </a:rPr>
              <a:t>Mathematics</a:t>
            </a:r>
            <a:r>
              <a:rPr lang="it-IT" i="1" dirty="0" smtClean="0">
                <a:latin typeface="Andalus"/>
                <a:ea typeface="Calibri"/>
              </a:rPr>
              <a:t>, Music </a:t>
            </a:r>
            <a:r>
              <a:rPr lang="it-IT" i="1" dirty="0" err="1" smtClean="0">
                <a:latin typeface="Andalus"/>
                <a:ea typeface="Calibri"/>
              </a:rPr>
              <a:t>Essays</a:t>
            </a:r>
            <a:r>
              <a:rPr lang="it-IT" i="1" dirty="0" smtClean="0">
                <a:latin typeface="Andalus"/>
                <a:ea typeface="Calibri"/>
              </a:rPr>
              <a:t> and Works</a:t>
            </a:r>
            <a:r>
              <a:rPr lang="it-IT" dirty="0" smtClean="0">
                <a:effectLst/>
                <a:latin typeface="Andalus"/>
                <a:ea typeface="Calibri"/>
              </a:rPr>
              <a:t/>
            </a:r>
            <a:br>
              <a:rPr lang="it-IT" dirty="0" smtClean="0">
                <a:effectLst/>
                <a:latin typeface="Andalus"/>
                <a:ea typeface="Calibri"/>
              </a:rPr>
            </a:br>
            <a:r>
              <a:rPr lang="it-IT" dirty="0" smtClean="0">
                <a:effectLst/>
                <a:latin typeface="Andalus"/>
                <a:ea typeface="Calibri"/>
              </a:rPr>
              <a:t/>
            </a:r>
            <a:br>
              <a:rPr lang="it-IT" dirty="0" smtClean="0">
                <a:effectLst/>
                <a:latin typeface="Andalus"/>
                <a:ea typeface="Calibri"/>
              </a:rPr>
            </a:br>
            <a:endParaRPr lang="it-IT" dirty="0"/>
          </a:p>
        </p:txBody>
      </p:sp>
      <p:sp>
        <p:nvSpPr>
          <p:cNvPr id="4" name="CasellaDiTesto 3"/>
          <p:cNvSpPr txBox="1"/>
          <p:nvPr/>
        </p:nvSpPr>
        <p:spPr>
          <a:xfrm>
            <a:off x="2895098" y="251767"/>
            <a:ext cx="3353803" cy="646331"/>
          </a:xfrm>
          <a:prstGeom prst="rect">
            <a:avLst/>
          </a:prstGeom>
          <a:noFill/>
        </p:spPr>
        <p:txBody>
          <a:bodyPr wrap="none" rtlCol="0">
            <a:spAutoFit/>
          </a:bodyPr>
          <a:lstStyle/>
          <a:p>
            <a:r>
              <a:rPr lang="it-IT" sz="3600" b="1" smtClean="0"/>
              <a:t>PYTHAGORAS</a:t>
            </a:r>
            <a:endParaRPr lang="it-IT" sz="3600" b="1" dirty="0"/>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798" y="6228514"/>
            <a:ext cx="2320178" cy="455687"/>
          </a:xfrm>
          <a:prstGeom prst="rect">
            <a:avLst/>
          </a:prstGeom>
        </p:spPr>
      </p:pic>
    </p:spTree>
    <p:extLst>
      <p:ext uri="{BB962C8B-B14F-4D97-AF65-F5344CB8AC3E}">
        <p14:creationId xmlns:p14="http://schemas.microsoft.com/office/powerpoint/2010/main" val="1327963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1331640" y="1268760"/>
            <a:ext cx="6840760" cy="4163191"/>
          </a:xfrm>
          <a:prstGeom prst="rect">
            <a:avLst/>
          </a:prstGeom>
        </p:spPr>
        <p:txBody>
          <a:bodyPr wrap="square">
            <a:spAutoFit/>
          </a:bodyPr>
          <a:lstStyle/>
          <a:p>
            <a:pPr algn="ctr">
              <a:lnSpc>
                <a:spcPct val="115000"/>
              </a:lnSpc>
              <a:spcAft>
                <a:spcPts val="1000"/>
              </a:spcAft>
            </a:pPr>
            <a:r>
              <a:rPr lang="en-US" sz="2800" dirty="0" smtClean="0"/>
              <a:t>REASONS </a:t>
            </a:r>
            <a:r>
              <a:rPr lang="en-US" sz="2800" dirty="0"/>
              <a:t>FOR RESEARCH</a:t>
            </a:r>
            <a:r>
              <a:rPr lang="it-IT" sz="2800" dirty="0"/>
              <a:t> </a:t>
            </a:r>
            <a:endParaRPr lang="it-IT" sz="2800" dirty="0" smtClean="0">
              <a:ea typeface="Calibri"/>
              <a:cs typeface="Times New Roman"/>
            </a:endParaRPr>
          </a:p>
          <a:p>
            <a:r>
              <a:rPr lang="en-US" sz="2800" dirty="0"/>
              <a:t>Pythagoras was the first philosopher to realize the close relationship between musical phenomena and mathematical studies.</a:t>
            </a:r>
            <a:endParaRPr lang="it-IT" sz="2800" dirty="0"/>
          </a:p>
          <a:p>
            <a:endParaRPr lang="en-US" sz="2800" dirty="0" smtClean="0"/>
          </a:p>
          <a:p>
            <a:r>
              <a:rPr lang="en-US" sz="2800" dirty="0" smtClean="0"/>
              <a:t>He </a:t>
            </a:r>
            <a:r>
              <a:rPr lang="en-US" sz="2800" dirty="0"/>
              <a:t>was responsible for the theory of the monochord and through the evolution of it, he reaches the </a:t>
            </a:r>
            <a:r>
              <a:rPr lang="it-IT" sz="2800" dirty="0" smtClean="0">
                <a:ea typeface="Calibri"/>
                <a:cs typeface="Times New Roman"/>
              </a:rPr>
              <a:t>“</a:t>
            </a:r>
            <a:r>
              <a:rPr lang="en-US" sz="2800" dirty="0"/>
              <a:t>PYTHAGOREAN TUNING</a:t>
            </a:r>
            <a:r>
              <a:rPr lang="it-IT" sz="2800" dirty="0"/>
              <a:t> </a:t>
            </a:r>
            <a:r>
              <a:rPr lang="it-IT" sz="2800" dirty="0" smtClean="0">
                <a:ea typeface="Calibri"/>
                <a:cs typeface="Times New Roman"/>
              </a:rPr>
              <a:t>”</a:t>
            </a:r>
          </a:p>
          <a:p>
            <a:r>
              <a:rPr lang="it-IT" sz="2800" dirty="0" err="1">
                <a:ea typeface="Calibri"/>
                <a:cs typeface="Times New Roman"/>
              </a:rPr>
              <a:t>c</a:t>
            </a:r>
            <a:r>
              <a:rPr lang="it-IT" sz="2800" dirty="0" err="1" smtClean="0">
                <a:ea typeface="Calibri"/>
                <a:cs typeface="Times New Roman"/>
              </a:rPr>
              <a:t>omposition</a:t>
            </a:r>
            <a:r>
              <a:rPr lang="it-IT" sz="2800" dirty="0" smtClean="0">
                <a:ea typeface="Calibri"/>
                <a:cs typeface="Times New Roman"/>
              </a:rPr>
              <a:t>.</a:t>
            </a:r>
            <a:r>
              <a:rPr lang="it-IT" sz="2800" dirty="0" smtClean="0">
                <a:ea typeface="Calibri"/>
                <a:cs typeface="Times New Roman"/>
              </a:rPr>
              <a:t> </a:t>
            </a:r>
            <a:endParaRPr lang="it-IT" sz="2800" dirty="0">
              <a:ea typeface="Calibri"/>
              <a:cs typeface="Times New Roman"/>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055576"/>
            <a:ext cx="2320178" cy="455687"/>
          </a:xfrm>
          <a:prstGeom prst="rect">
            <a:avLst/>
          </a:prstGeom>
        </p:spPr>
      </p:pic>
    </p:spTree>
    <p:extLst>
      <p:ext uri="{BB962C8B-B14F-4D97-AF65-F5344CB8AC3E}">
        <p14:creationId xmlns:p14="http://schemas.microsoft.com/office/powerpoint/2010/main" val="834823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Naturale">
  <a:themeElements>
    <a:clrScheme name="Natural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Natural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atural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292</TotalTime>
  <Words>640</Words>
  <Application>Microsoft Macintosh PowerPoint</Application>
  <PresentationFormat>Presentazione su schermo (4:3)</PresentationFormat>
  <Paragraphs>120</Paragraphs>
  <Slides>21</Slides>
  <Notes>0</Notes>
  <HiddenSlides>1</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21</vt:i4>
      </vt:variant>
    </vt:vector>
  </HeadingPairs>
  <TitlesOfParts>
    <vt:vector size="32" baseType="lpstr">
      <vt:lpstr>Algerian</vt:lpstr>
      <vt:lpstr>Andalus</vt:lpstr>
      <vt:lpstr>Apple Chancery</vt:lpstr>
      <vt:lpstr>Book Antiqua</vt:lpstr>
      <vt:lpstr>Bookman Old Style</vt:lpstr>
      <vt:lpstr>Calibri</vt:lpstr>
      <vt:lpstr>Garamond</vt:lpstr>
      <vt:lpstr>MV Boli</vt:lpstr>
      <vt:lpstr>Times New Roman</vt:lpstr>
      <vt:lpstr>Arial</vt:lpstr>
      <vt:lpstr>Naturale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Giannelli</dc:creator>
  <cp:lastModifiedBy>samuele casto</cp:lastModifiedBy>
  <cp:revision>43</cp:revision>
  <dcterms:created xsi:type="dcterms:W3CDTF">2016-03-02T11:04:16Z</dcterms:created>
  <dcterms:modified xsi:type="dcterms:W3CDTF">2016-03-09T11:51:29Z</dcterms:modified>
</cp:coreProperties>
</file>